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60" r:id="rId3"/>
    <p:sldId id="257" r:id="rId4"/>
    <p:sldId id="258" r:id="rId5"/>
    <p:sldId id="259" r:id="rId6"/>
    <p:sldId id="261" r:id="rId7"/>
    <p:sldId id="262" r:id="rId8"/>
    <p:sldId id="263" r:id="rId9"/>
    <p:sldId id="264" r:id="rId10"/>
    <p:sldId id="278" r:id="rId11"/>
    <p:sldId id="267" r:id="rId12"/>
    <p:sldId id="290" r:id="rId13"/>
    <p:sldId id="291" r:id="rId14"/>
    <p:sldId id="289" r:id="rId15"/>
    <p:sldId id="268" r:id="rId16"/>
    <p:sldId id="292" r:id="rId17"/>
    <p:sldId id="269" r:id="rId18"/>
    <p:sldId id="293" r:id="rId19"/>
    <p:sldId id="270" r:id="rId20"/>
    <p:sldId id="294" r:id="rId21"/>
    <p:sldId id="297" r:id="rId22"/>
    <p:sldId id="298" r:id="rId23"/>
    <p:sldId id="299" r:id="rId24"/>
    <p:sldId id="300" r:id="rId25"/>
    <p:sldId id="271" r:id="rId26"/>
    <p:sldId id="272" r:id="rId27"/>
    <p:sldId id="295" r:id="rId28"/>
    <p:sldId id="273" r:id="rId29"/>
    <p:sldId id="296" r:id="rId30"/>
    <p:sldId id="274" r:id="rId31"/>
    <p:sldId id="275" r:id="rId32"/>
    <p:sldId id="276" r:id="rId33"/>
    <p:sldId id="277" r:id="rId34"/>
    <p:sldId id="266" r:id="rId35"/>
    <p:sldId id="279" r:id="rId36"/>
    <p:sldId id="280" r:id="rId37"/>
    <p:sldId id="281" r:id="rId38"/>
    <p:sldId id="282" r:id="rId39"/>
    <p:sldId id="283" r:id="rId40"/>
    <p:sldId id="284" r:id="rId41"/>
    <p:sldId id="285" r:id="rId42"/>
    <p:sldId id="286" r:id="rId43"/>
    <p:sldId id="287" r:id="rId44"/>
    <p:sldId id="28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89"/>
    <a:srgbClr val="EAF6D1"/>
    <a:srgbClr val="2C3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78" d="100"/>
          <a:sy n="78" d="100"/>
        </p:scale>
        <p:origin x="23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B1045-3E11-437B-9D37-C17F0B1E57B5}" type="datetimeFigureOut">
              <a:rPr lang="zh-TW" altLang="en-US" smtClean="0"/>
              <a:t>2014/8/3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8C01A-42E3-45AC-8CDF-F42D52D34642}" type="slidenum">
              <a:rPr lang="zh-TW" altLang="en-US" smtClean="0"/>
              <a:t>‹#›</a:t>
            </a:fld>
            <a:endParaRPr lang="zh-TW" altLang="en-US"/>
          </a:p>
        </p:txBody>
      </p:sp>
    </p:spTree>
    <p:extLst>
      <p:ext uri="{BB962C8B-B14F-4D97-AF65-F5344CB8AC3E}">
        <p14:creationId xmlns:p14="http://schemas.microsoft.com/office/powerpoint/2010/main" val="368247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http://www.swotti.com/tmp/swotti/cacheZ2LHBI1JYXJSBYBYB3RHUGVVCGXLLVBLB3BSZQ==/imgGian-Carlo%20Rota3.jpg</a:t>
            </a:r>
          </a:p>
          <a:p>
            <a:r>
              <a:rPr lang="en-US" altLang="zh-TW" dirty="0" smtClean="0"/>
              <a:t>http://faculty.uml.edu/dklain/rota.html</a:t>
            </a:r>
          </a:p>
          <a:p>
            <a:r>
              <a:rPr lang="en-US" altLang="zh-TW" dirty="0" smtClean="0"/>
              <a:t>http://mstatic.mit.edu/nom150/items/rota.jpg</a:t>
            </a:r>
            <a:endParaRPr lang="zh-TW" altLang="en-US" dirty="0"/>
          </a:p>
        </p:txBody>
      </p:sp>
      <p:sp>
        <p:nvSpPr>
          <p:cNvPr id="4" name="投影片編號版面配置區 3"/>
          <p:cNvSpPr>
            <a:spLocks noGrp="1"/>
          </p:cNvSpPr>
          <p:nvPr>
            <p:ph type="sldNum" sz="quarter" idx="10"/>
          </p:nvPr>
        </p:nvSpPr>
        <p:spPr/>
        <p:txBody>
          <a:bodyPr/>
          <a:lstStyle/>
          <a:p>
            <a:fld id="{2068C01A-42E3-45AC-8CDF-F42D52D34642}" type="slidenum">
              <a:rPr lang="zh-TW" altLang="en-US" smtClean="0"/>
              <a:t>3</a:t>
            </a:fld>
            <a:endParaRPr lang="zh-TW" altLang="en-US"/>
          </a:p>
        </p:txBody>
      </p:sp>
    </p:spTree>
    <p:extLst>
      <p:ext uri="{BB962C8B-B14F-4D97-AF65-F5344CB8AC3E}">
        <p14:creationId xmlns:p14="http://schemas.microsoft.com/office/powerpoint/2010/main" val="243869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http://www-history.mcs.st-andrews.ac.uk/Biographies/Riesz.html</a:t>
            </a:r>
            <a:endParaRPr lang="zh-TW" altLang="en-US" dirty="0"/>
          </a:p>
        </p:txBody>
      </p:sp>
      <p:sp>
        <p:nvSpPr>
          <p:cNvPr id="4" name="投影片編號版面配置區 3"/>
          <p:cNvSpPr>
            <a:spLocks noGrp="1"/>
          </p:cNvSpPr>
          <p:nvPr>
            <p:ph type="sldNum" sz="quarter" idx="10"/>
          </p:nvPr>
        </p:nvSpPr>
        <p:spPr/>
        <p:txBody>
          <a:bodyPr/>
          <a:lstStyle/>
          <a:p>
            <a:fld id="{2068C01A-42E3-45AC-8CDF-F42D52D34642}" type="slidenum">
              <a:rPr lang="zh-TW" altLang="en-US" smtClean="0"/>
              <a:t>18</a:t>
            </a:fld>
            <a:endParaRPr lang="zh-TW" altLang="en-US"/>
          </a:p>
        </p:txBody>
      </p:sp>
    </p:spTree>
    <p:extLst>
      <p:ext uri="{BB962C8B-B14F-4D97-AF65-F5344CB8AC3E}">
        <p14:creationId xmlns:p14="http://schemas.microsoft.com/office/powerpoint/2010/main" val="370300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http://www.booktopia.com.au/david-hilbert-s-lectures-on-the-foundations-of-geometry-1891-1902-michael-hallett/prod9783540643739.html</a:t>
            </a:r>
            <a:endParaRPr lang="zh-TW" altLang="en-US" dirty="0"/>
          </a:p>
        </p:txBody>
      </p:sp>
      <p:sp>
        <p:nvSpPr>
          <p:cNvPr id="4" name="投影片編號版面配置區 3"/>
          <p:cNvSpPr>
            <a:spLocks noGrp="1"/>
          </p:cNvSpPr>
          <p:nvPr>
            <p:ph type="sldNum" sz="quarter" idx="10"/>
          </p:nvPr>
        </p:nvSpPr>
        <p:spPr/>
        <p:txBody>
          <a:bodyPr/>
          <a:lstStyle/>
          <a:p>
            <a:fld id="{2068C01A-42E3-45AC-8CDF-F42D52D34642}" type="slidenum">
              <a:rPr lang="zh-TW" altLang="en-US" smtClean="0"/>
              <a:t>19</a:t>
            </a:fld>
            <a:endParaRPr lang="zh-TW" altLang="en-US"/>
          </a:p>
        </p:txBody>
      </p:sp>
    </p:spTree>
    <p:extLst>
      <p:ext uri="{BB962C8B-B14F-4D97-AF65-F5344CB8AC3E}">
        <p14:creationId xmlns:p14="http://schemas.microsoft.com/office/powerpoint/2010/main" val="190855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http://en.wikipedia.org/wiki/David_hilbert</a:t>
            </a:r>
            <a:endParaRPr lang="zh-TW" altLang="en-US" dirty="0"/>
          </a:p>
        </p:txBody>
      </p:sp>
      <p:sp>
        <p:nvSpPr>
          <p:cNvPr id="4" name="投影片編號版面配置區 3"/>
          <p:cNvSpPr>
            <a:spLocks noGrp="1"/>
          </p:cNvSpPr>
          <p:nvPr>
            <p:ph type="sldNum" sz="quarter" idx="10"/>
          </p:nvPr>
        </p:nvSpPr>
        <p:spPr/>
        <p:txBody>
          <a:bodyPr/>
          <a:lstStyle/>
          <a:p>
            <a:fld id="{2068C01A-42E3-45AC-8CDF-F42D52D34642}" type="slidenum">
              <a:rPr lang="zh-TW" altLang="en-US" smtClean="0"/>
              <a:t>20</a:t>
            </a:fld>
            <a:endParaRPr lang="zh-TW" altLang="en-US"/>
          </a:p>
        </p:txBody>
      </p:sp>
    </p:spTree>
    <p:extLst>
      <p:ext uri="{BB962C8B-B14F-4D97-AF65-F5344CB8AC3E}">
        <p14:creationId xmlns:p14="http://schemas.microsoft.com/office/powerpoint/2010/main" val="119350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http://www.croatianhistory.net/etf/feller1.jpg</a:t>
            </a:r>
            <a:endParaRPr lang="zh-TW" altLang="en-US" dirty="0"/>
          </a:p>
        </p:txBody>
      </p:sp>
      <p:sp>
        <p:nvSpPr>
          <p:cNvPr id="4" name="投影片編號版面配置區 3"/>
          <p:cNvSpPr>
            <a:spLocks noGrp="1"/>
          </p:cNvSpPr>
          <p:nvPr>
            <p:ph type="sldNum" sz="quarter" idx="10"/>
          </p:nvPr>
        </p:nvSpPr>
        <p:spPr/>
        <p:txBody>
          <a:bodyPr/>
          <a:lstStyle/>
          <a:p>
            <a:fld id="{2068C01A-42E3-45AC-8CDF-F42D52D34642}" type="slidenum">
              <a:rPr lang="zh-TW" altLang="en-US" smtClean="0"/>
              <a:t>23</a:t>
            </a:fld>
            <a:endParaRPr lang="zh-TW" altLang="en-US"/>
          </a:p>
        </p:txBody>
      </p:sp>
    </p:spTree>
    <p:extLst>
      <p:ext uri="{BB962C8B-B14F-4D97-AF65-F5344CB8AC3E}">
        <p14:creationId xmlns:p14="http://schemas.microsoft.com/office/powerpoint/2010/main" val="153369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http://www.agnesscott.edu/lriddle/women/todd.jpg</a:t>
            </a:r>
            <a:endParaRPr lang="zh-TW" altLang="en-US" dirty="0"/>
          </a:p>
        </p:txBody>
      </p:sp>
      <p:sp>
        <p:nvSpPr>
          <p:cNvPr id="4" name="投影片編號版面配置區 3"/>
          <p:cNvSpPr>
            <a:spLocks noGrp="1"/>
          </p:cNvSpPr>
          <p:nvPr>
            <p:ph type="sldNum" sz="quarter" idx="10"/>
          </p:nvPr>
        </p:nvSpPr>
        <p:spPr/>
        <p:txBody>
          <a:bodyPr/>
          <a:lstStyle/>
          <a:p>
            <a:fld id="{2068C01A-42E3-45AC-8CDF-F42D52D34642}" type="slidenum">
              <a:rPr lang="zh-TW" altLang="en-US" smtClean="0"/>
              <a:t>27</a:t>
            </a:fld>
            <a:endParaRPr lang="zh-TW" altLang="en-US"/>
          </a:p>
        </p:txBody>
      </p:sp>
    </p:spTree>
    <p:extLst>
      <p:ext uri="{BB962C8B-B14F-4D97-AF65-F5344CB8AC3E}">
        <p14:creationId xmlns:p14="http://schemas.microsoft.com/office/powerpoint/2010/main" val="283516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http://www.washington.edu/news/2011/10/05/much-more-than-physics-remembering-common-book-author-richard-feynman/</a:t>
            </a:r>
            <a:endParaRPr lang="zh-TW" altLang="en-US" dirty="0"/>
          </a:p>
        </p:txBody>
      </p:sp>
      <p:sp>
        <p:nvSpPr>
          <p:cNvPr id="4" name="投影片編號版面配置區 3"/>
          <p:cNvSpPr>
            <a:spLocks noGrp="1"/>
          </p:cNvSpPr>
          <p:nvPr>
            <p:ph type="sldNum" sz="quarter" idx="10"/>
          </p:nvPr>
        </p:nvSpPr>
        <p:spPr/>
        <p:txBody>
          <a:bodyPr/>
          <a:lstStyle/>
          <a:p>
            <a:fld id="{2068C01A-42E3-45AC-8CDF-F42D52D34642}" type="slidenum">
              <a:rPr lang="zh-TW" altLang="en-US" smtClean="0"/>
              <a:t>29</a:t>
            </a:fld>
            <a:endParaRPr lang="zh-TW" altLang="en-US"/>
          </a:p>
        </p:txBody>
      </p:sp>
    </p:spTree>
    <p:extLst>
      <p:ext uri="{BB962C8B-B14F-4D97-AF65-F5344CB8AC3E}">
        <p14:creationId xmlns:p14="http://schemas.microsoft.com/office/powerpoint/2010/main" val="69659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2A54C80-263E-416B-A8E0-580EDEADCBDC}" type="datetimeFigureOut">
              <a:rPr lang="en-US" dirty="0"/>
              <a:t>8/3/2014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8/3/2014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97640" y="2404534"/>
            <a:ext cx="7766936" cy="1646302"/>
          </a:xfrm>
        </p:spPr>
        <p:txBody>
          <a:bodyPr/>
          <a:lstStyle/>
          <a:p>
            <a:r>
              <a:rPr lang="en-US" altLang="zh-TW" dirty="0" smtClean="0">
                <a:solidFill>
                  <a:schemeClr val="tx1"/>
                </a:solidFill>
                <a:latin typeface="Arial" panose="020B0604020202020204" pitchFamily="34" charset="0"/>
                <a:ea typeface="標楷體" panose="03000509000000000000" pitchFamily="65" charset="-120"/>
                <a:cs typeface="Arial" panose="020B0604020202020204" pitchFamily="34" charset="0"/>
              </a:rPr>
              <a:t>Rota’s Lessons</a:t>
            </a:r>
            <a:r>
              <a:rPr lang="en-US" altLang="zh-TW" dirty="0" smtClean="0">
                <a:solidFill>
                  <a:srgbClr val="EAF6D1"/>
                </a:solidFill>
                <a:latin typeface="標楷體" panose="03000509000000000000" pitchFamily="65" charset="-120"/>
                <a:ea typeface="標楷體" panose="03000509000000000000" pitchFamily="65" charset="-120"/>
                <a:cs typeface="Arial" panose="020B0604020202020204" pitchFamily="34" charset="0"/>
              </a:rPr>
              <a:t/>
            </a:r>
            <a:br>
              <a:rPr lang="en-US" altLang="zh-TW" dirty="0" smtClean="0">
                <a:solidFill>
                  <a:srgbClr val="EAF6D1"/>
                </a:solidFill>
                <a:latin typeface="標楷體" panose="03000509000000000000" pitchFamily="65" charset="-120"/>
                <a:ea typeface="標楷體" panose="03000509000000000000" pitchFamily="65" charset="-120"/>
                <a:cs typeface="Arial" panose="020B0604020202020204" pitchFamily="34" charset="0"/>
              </a:rPr>
            </a:br>
            <a:r>
              <a:rPr lang="zh-TW" altLang="en-US" sz="4800" dirty="0" smtClean="0">
                <a:solidFill>
                  <a:srgbClr val="FFFF89"/>
                </a:solidFill>
                <a:latin typeface="標楷體" panose="03000509000000000000" pitchFamily="65" charset="-120"/>
                <a:ea typeface="標楷體" panose="03000509000000000000" pitchFamily="65" charset="-120"/>
                <a:cs typeface="Arial" panose="020B0604020202020204" pitchFamily="34" charset="0"/>
              </a:rPr>
              <a:t>（</a:t>
            </a:r>
            <a:r>
              <a:rPr lang="en-US" altLang="zh-TW" sz="4800" dirty="0" smtClean="0">
                <a:solidFill>
                  <a:srgbClr val="FFFF89"/>
                </a:solidFill>
                <a:latin typeface="Times New Roman" panose="02020603050405020304" pitchFamily="18" charset="0"/>
                <a:ea typeface="標楷體" panose="03000509000000000000" pitchFamily="65" charset="-120"/>
                <a:cs typeface="Times New Roman" panose="02020603050405020304" pitchFamily="18" charset="0"/>
              </a:rPr>
              <a:t>Rota</a:t>
            </a:r>
            <a:r>
              <a:rPr lang="zh-TW" altLang="en-US" sz="4800" dirty="0" smtClean="0">
                <a:solidFill>
                  <a:srgbClr val="FFFF89"/>
                </a:solidFill>
                <a:latin typeface="標楷體" panose="03000509000000000000" pitchFamily="65" charset="-120"/>
                <a:ea typeface="標楷體" panose="03000509000000000000" pitchFamily="65" charset="-120"/>
                <a:cs typeface="Arial" panose="020B0604020202020204" pitchFamily="34" charset="0"/>
              </a:rPr>
              <a:t>的</a:t>
            </a:r>
            <a:r>
              <a:rPr lang="zh-TW" altLang="en-US" sz="4800" dirty="0">
                <a:solidFill>
                  <a:srgbClr val="FFFF89"/>
                </a:solidFill>
                <a:latin typeface="標楷體" panose="03000509000000000000" pitchFamily="65" charset="-120"/>
                <a:ea typeface="標楷體" panose="03000509000000000000" pitchFamily="65" charset="-120"/>
                <a:cs typeface="Arial" panose="020B0604020202020204" pitchFamily="34" charset="0"/>
              </a:rPr>
              <a:t>忠告）</a:t>
            </a:r>
          </a:p>
        </p:txBody>
      </p:sp>
      <p:sp>
        <p:nvSpPr>
          <p:cNvPr id="3" name="副標題 2"/>
          <p:cNvSpPr>
            <a:spLocks noGrp="1"/>
          </p:cNvSpPr>
          <p:nvPr>
            <p:ph type="subTitle" idx="1"/>
          </p:nvPr>
        </p:nvSpPr>
        <p:spPr>
          <a:xfrm>
            <a:off x="5381108" y="4554212"/>
            <a:ext cx="3888187" cy="1014943"/>
          </a:xfrm>
        </p:spPr>
        <p:txBody>
          <a:bodyPr>
            <a:noAutofit/>
          </a:bodyPr>
          <a:lstStyle/>
          <a:p>
            <a:r>
              <a:rPr lang="zh-TW" altLang="en-US" sz="3600" dirty="0" smtClean="0">
                <a:latin typeface="標楷體" panose="03000509000000000000" pitchFamily="65" charset="-120"/>
                <a:ea typeface="標楷體" panose="03000509000000000000" pitchFamily="65" charset="-120"/>
              </a:rPr>
              <a:t>李國偉</a:t>
            </a:r>
            <a:endParaRPr lang="en-US" altLang="zh-TW" sz="36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中央研究院數學</a:t>
            </a:r>
            <a:r>
              <a:rPr lang="zh-TW" altLang="en-US" sz="2800" dirty="0" smtClean="0">
                <a:latin typeface="標楷體" panose="03000509000000000000" pitchFamily="65" charset="-120"/>
                <a:ea typeface="標楷體" panose="03000509000000000000" pitchFamily="65" charset="-120"/>
              </a:rPr>
              <a:t>研究所</a:t>
            </a:r>
            <a:endParaRPr lang="en-US" altLang="zh-TW" sz="2800" dirty="0" smtClean="0">
              <a:latin typeface="標楷體" panose="03000509000000000000" pitchFamily="65" charset="-120"/>
              <a:ea typeface="標楷體" panose="03000509000000000000" pitchFamily="65" charset="-120"/>
            </a:endParaRPr>
          </a:p>
        </p:txBody>
      </p:sp>
      <p:sp>
        <p:nvSpPr>
          <p:cNvPr id="4" name="文字方塊 3"/>
          <p:cNvSpPr txBox="1"/>
          <p:nvPr/>
        </p:nvSpPr>
        <p:spPr>
          <a:xfrm>
            <a:off x="835944" y="361335"/>
            <a:ext cx="2998642" cy="984885"/>
          </a:xfrm>
          <a:prstGeom prst="rect">
            <a:avLst/>
          </a:prstGeom>
          <a:noFill/>
        </p:spPr>
        <p:txBody>
          <a:bodyPr wrap="square" rtlCol="0">
            <a:spAutoFit/>
          </a:bodyPr>
          <a:lstStyle/>
          <a:p>
            <a:pPr algn="ctr"/>
            <a:r>
              <a:rPr lang="en-US" altLang="zh-TW" sz="2000" dirty="0" smtClean="0">
                <a:solidFill>
                  <a:srgbClr val="EAF6D1"/>
                </a:solidFill>
                <a:latin typeface="標楷體" panose="03000509000000000000" pitchFamily="65" charset="-120"/>
                <a:ea typeface="標楷體" panose="03000509000000000000" pitchFamily="65" charset="-120"/>
                <a:cs typeface="Arial" panose="020B0604020202020204" pitchFamily="34" charset="0"/>
              </a:rPr>
              <a:t>2014</a:t>
            </a:r>
            <a:r>
              <a:rPr lang="zh-TW" altLang="en-US" sz="2000" dirty="0" smtClean="0">
                <a:solidFill>
                  <a:srgbClr val="EAF6D1"/>
                </a:solidFill>
                <a:latin typeface="標楷體" panose="03000509000000000000" pitchFamily="65" charset="-120"/>
                <a:ea typeface="標楷體" panose="03000509000000000000" pitchFamily="65" charset="-120"/>
              </a:rPr>
              <a:t>組合數學新苗研討會</a:t>
            </a:r>
            <a:endParaRPr lang="en-US" altLang="zh-TW" sz="2000" dirty="0" smtClean="0">
              <a:solidFill>
                <a:srgbClr val="EAF6D1"/>
              </a:solidFill>
              <a:latin typeface="標楷體" panose="03000509000000000000" pitchFamily="65" charset="-120"/>
              <a:ea typeface="標楷體" panose="03000509000000000000" pitchFamily="65" charset="-120"/>
            </a:endParaRPr>
          </a:p>
          <a:p>
            <a:pPr algn="ctr"/>
            <a:r>
              <a:rPr lang="zh-TW" altLang="en-US" sz="2000" dirty="0">
                <a:solidFill>
                  <a:srgbClr val="EAF6D1"/>
                </a:solidFill>
                <a:latin typeface="標楷體" panose="03000509000000000000" pitchFamily="65" charset="-120"/>
                <a:ea typeface="標楷體" panose="03000509000000000000" pitchFamily="65" charset="-120"/>
              </a:rPr>
              <a:t>台灣</a:t>
            </a:r>
            <a:r>
              <a:rPr lang="zh-TW" altLang="en-US" sz="2000" dirty="0" smtClean="0">
                <a:solidFill>
                  <a:srgbClr val="EAF6D1"/>
                </a:solidFill>
                <a:latin typeface="標楷體" panose="03000509000000000000" pitchFamily="65" charset="-120"/>
                <a:ea typeface="標楷體" panose="03000509000000000000" pitchFamily="65" charset="-120"/>
              </a:rPr>
              <a:t>師範大學數學系</a:t>
            </a:r>
            <a:endParaRPr lang="en-US" altLang="zh-TW" sz="2000" dirty="0" smtClean="0">
              <a:solidFill>
                <a:srgbClr val="EAF6D1"/>
              </a:solidFill>
              <a:latin typeface="標楷體" panose="03000509000000000000" pitchFamily="65" charset="-120"/>
              <a:ea typeface="標楷體" panose="03000509000000000000" pitchFamily="65" charset="-120"/>
            </a:endParaRPr>
          </a:p>
          <a:p>
            <a:pPr algn="ctr"/>
            <a:r>
              <a:rPr lang="en-US" altLang="zh-TW" dirty="0">
                <a:solidFill>
                  <a:srgbClr val="FFFF00"/>
                </a:solidFill>
                <a:latin typeface="標楷體" panose="03000509000000000000" pitchFamily="65" charset="-120"/>
                <a:ea typeface="標楷體" panose="03000509000000000000" pitchFamily="65" charset="-120"/>
              </a:rPr>
              <a:t>2014</a:t>
            </a:r>
            <a:r>
              <a:rPr lang="zh-TW" altLang="en-US" dirty="0">
                <a:solidFill>
                  <a:srgbClr val="FFFF00"/>
                </a:solidFill>
                <a:latin typeface="標楷體" panose="03000509000000000000" pitchFamily="65" charset="-120"/>
                <a:ea typeface="標楷體" panose="03000509000000000000" pitchFamily="65" charset="-120"/>
              </a:rPr>
              <a:t>年</a:t>
            </a:r>
            <a:r>
              <a:rPr lang="en-US" altLang="zh-TW" dirty="0">
                <a:solidFill>
                  <a:srgbClr val="FFFF00"/>
                </a:solidFill>
                <a:latin typeface="標楷體" panose="03000509000000000000" pitchFamily="65" charset="-120"/>
                <a:ea typeface="標楷體" panose="03000509000000000000" pitchFamily="65" charset="-120"/>
              </a:rPr>
              <a:t>8</a:t>
            </a:r>
            <a:r>
              <a:rPr lang="zh-TW" altLang="en-US" dirty="0">
                <a:solidFill>
                  <a:srgbClr val="FFFF00"/>
                </a:solidFill>
                <a:latin typeface="標楷體" panose="03000509000000000000" pitchFamily="65" charset="-120"/>
                <a:ea typeface="標楷體" panose="03000509000000000000" pitchFamily="65" charset="-120"/>
              </a:rPr>
              <a:t>月</a:t>
            </a:r>
            <a:r>
              <a:rPr lang="en-US" altLang="zh-TW" dirty="0">
                <a:solidFill>
                  <a:srgbClr val="FFFF00"/>
                </a:solidFill>
                <a:latin typeface="標楷體" panose="03000509000000000000" pitchFamily="65" charset="-120"/>
                <a:ea typeface="標楷體" panose="03000509000000000000" pitchFamily="65" charset="-120"/>
              </a:rPr>
              <a:t>3</a:t>
            </a:r>
            <a:r>
              <a:rPr lang="zh-TW" altLang="en-US" dirty="0">
                <a:solidFill>
                  <a:srgbClr val="FFFF00"/>
                </a:solidFill>
                <a:latin typeface="標楷體" panose="03000509000000000000" pitchFamily="65" charset="-120"/>
                <a:ea typeface="標楷體" panose="03000509000000000000" pitchFamily="65" charset="-120"/>
              </a:rPr>
              <a:t>日</a:t>
            </a:r>
          </a:p>
        </p:txBody>
      </p:sp>
    </p:spTree>
    <p:extLst>
      <p:ext uri="{BB962C8B-B14F-4D97-AF65-F5344CB8AC3E}">
        <p14:creationId xmlns:p14="http://schemas.microsoft.com/office/powerpoint/2010/main" val="454036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600"/>
            <a:ext cx="9587543" cy="1320800"/>
          </a:xfrm>
        </p:spPr>
        <p:txBody>
          <a:bodyPr>
            <a:normAutofit/>
          </a:bodyPr>
          <a:lstStyle/>
          <a:p>
            <a:r>
              <a:rPr lang="en-US" altLang="zh-TW" sz="4000" dirty="0" smtClean="0">
                <a:solidFill>
                  <a:srgbClr val="FFFF00"/>
                </a:solidFill>
                <a:latin typeface="Arial" panose="020B0604020202020204" pitchFamily="34" charset="0"/>
                <a:cs typeface="Arial" panose="020B0604020202020204" pitchFamily="34" charset="0"/>
              </a:rPr>
              <a:t>Ten Lessons I wish I Had Been Taught</a:t>
            </a:r>
            <a:endParaRPr lang="zh-TW" altLang="en-US" sz="4000" dirty="0">
              <a:solidFill>
                <a:srgbClr val="FFFF00"/>
              </a:solidFill>
              <a:latin typeface="Arial" panose="020B0604020202020204" pitchFamily="34" charset="0"/>
              <a:cs typeface="Arial" panose="020B0604020202020204" pitchFamily="34" charset="0"/>
            </a:endParaRPr>
          </a:p>
        </p:txBody>
      </p:sp>
      <p:pic>
        <p:nvPicPr>
          <p:cNvPr id="3" name="圖片 2"/>
          <p:cNvPicPr>
            <a:picLocks noChangeAspect="1"/>
          </p:cNvPicPr>
          <p:nvPr/>
        </p:nvPicPr>
        <p:blipFill>
          <a:blip r:embed="rId2"/>
          <a:stretch>
            <a:fillRect/>
          </a:stretch>
        </p:blipFill>
        <p:spPr>
          <a:xfrm>
            <a:off x="4060722" y="1612268"/>
            <a:ext cx="3689832" cy="4448437"/>
          </a:xfrm>
          <a:prstGeom prst="rect">
            <a:avLst/>
          </a:prstGeom>
        </p:spPr>
      </p:pic>
      <p:sp>
        <p:nvSpPr>
          <p:cNvPr id="4" name="矩形 3"/>
          <p:cNvSpPr/>
          <p:nvPr/>
        </p:nvSpPr>
        <p:spPr>
          <a:xfrm>
            <a:off x="3685291" y="6245926"/>
            <a:ext cx="4493538" cy="461665"/>
          </a:xfrm>
          <a:prstGeom prst="rect">
            <a:avLst/>
          </a:prstGeom>
        </p:spPr>
        <p:txBody>
          <a:bodyPr wrap="none">
            <a:spAutoFit/>
          </a:bodyPr>
          <a:lstStyle/>
          <a:p>
            <a:r>
              <a:rPr lang="zh-TW" altLang="en-US" sz="2400" dirty="0" smtClean="0">
                <a:latin typeface="標楷體" panose="03000509000000000000" pitchFamily="65" charset="-120"/>
                <a:ea typeface="標楷體" panose="03000509000000000000" pitchFamily="65" charset="-120"/>
                <a:cs typeface="Arial" panose="020B0604020202020204" pitchFamily="34" charset="0"/>
              </a:rPr>
              <a:t>越排在後面的，越可能有爭議性</a:t>
            </a:r>
            <a:endParaRPr lang="zh-TW" altLang="en-US" sz="2400" dirty="0">
              <a:latin typeface="標楷體" panose="03000509000000000000" pitchFamily="65" charset="-12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1240127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599"/>
            <a:ext cx="10570769" cy="5938685"/>
          </a:xfrm>
        </p:spPr>
        <p:txBody>
          <a:bodyPr>
            <a:noAutofit/>
          </a:bodyPr>
          <a:lstStyle/>
          <a:p>
            <a:pPr marL="354013" indent="-354013"/>
            <a:r>
              <a:rPr lang="en-US" altLang="zh-TW" sz="4000" dirty="0">
                <a:solidFill>
                  <a:srgbClr val="FFFFFF"/>
                </a:solidFill>
                <a:latin typeface="Arial" panose="020B0604020202020204" pitchFamily="34" charset="0"/>
                <a:cs typeface="Arial" panose="020B0604020202020204" pitchFamily="34" charset="0"/>
              </a:rPr>
              <a:t>1. </a:t>
            </a:r>
            <a:r>
              <a:rPr lang="en-US" altLang="zh-TW" sz="4000" dirty="0" smtClean="0">
                <a:solidFill>
                  <a:srgbClr val="FFFFFF"/>
                </a:solidFill>
                <a:latin typeface="Arial" panose="020B0604020202020204" pitchFamily="34" charset="0"/>
                <a:cs typeface="Arial" panose="020B0604020202020204" pitchFamily="34" charset="0"/>
              </a:rPr>
              <a:t>Lecturing</a:t>
            </a: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a</a:t>
            </a:r>
            <a:r>
              <a:rPr lang="en-US" altLang="zh-TW" dirty="0">
                <a:solidFill>
                  <a:srgbClr val="FFFFFF"/>
                </a:solidFill>
                <a:latin typeface="Arial" panose="020B0604020202020204" pitchFamily="34" charset="0"/>
                <a:cs typeface="Arial" panose="020B0604020202020204" pitchFamily="34" charset="0"/>
              </a:rPr>
              <a:t>. Every lecture should make only one main point</a:t>
            </a:r>
            <a:r>
              <a:rPr lang="en-US" altLang="zh-TW" dirty="0" smtClean="0">
                <a:solidFill>
                  <a:srgbClr val="FFFFFF"/>
                </a:solidFill>
                <a:latin typeface="Arial" panose="020B0604020202020204" pitchFamily="34" charset="0"/>
                <a:cs typeface="Arial" panose="020B0604020202020204" pitchFamily="34" charset="0"/>
              </a:rPr>
              <a:t>.</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zh-TW" altLang="en-US" dirty="0" smtClean="0">
                <a:solidFill>
                  <a:srgbClr val="FFFF00"/>
                </a:solidFill>
                <a:latin typeface="標楷體" panose="03000509000000000000" pitchFamily="65" charset="-120"/>
                <a:ea typeface="標楷體" panose="03000509000000000000" pitchFamily="65" charset="-120"/>
              </a:rPr>
              <a:t>每場報告應該只有一個重點</a:t>
            </a:r>
            <a:r>
              <a:rPr lang="en-US" altLang="zh-TW" dirty="0" smtClean="0">
                <a:solidFill>
                  <a:srgbClr val="FFFFFF"/>
                </a:solidFill>
              </a:rPr>
              <a:t/>
            </a:r>
            <a:br>
              <a:rPr lang="en-US" altLang="zh-TW" dirty="0" smtClean="0">
                <a:solidFill>
                  <a:srgbClr val="FFFFFF"/>
                </a:solidFill>
              </a:rPr>
            </a:br>
            <a:r>
              <a:rPr lang="en-US" altLang="zh-TW" dirty="0">
                <a:solidFill>
                  <a:srgbClr val="FFFFFF"/>
                </a:solidFill>
              </a:rPr>
              <a:t/>
            </a:r>
            <a:br>
              <a:rPr lang="en-US" altLang="zh-TW" dirty="0">
                <a:solidFill>
                  <a:srgbClr val="FFFFFF"/>
                </a:solidFill>
              </a:rPr>
            </a:br>
            <a:r>
              <a:rPr lang="en-US" altLang="zh-TW" dirty="0">
                <a:solidFill>
                  <a:srgbClr val="FFFFFF"/>
                </a:solidFill>
                <a:latin typeface="Arial" panose="020B0604020202020204" pitchFamily="34" charset="0"/>
                <a:cs typeface="Arial" panose="020B0604020202020204" pitchFamily="34" charset="0"/>
              </a:rPr>
              <a:t>An audience is like a herd of cows, moving slowly </a:t>
            </a:r>
            <a:r>
              <a:rPr lang="en-US" altLang="zh-TW" dirty="0" smtClean="0">
                <a:solidFill>
                  <a:srgbClr val="FFFFFF"/>
                </a:solidFill>
                <a:latin typeface="Arial" panose="020B0604020202020204" pitchFamily="34" charset="0"/>
                <a:cs typeface="Arial" panose="020B0604020202020204" pitchFamily="34" charset="0"/>
              </a:rPr>
              <a:t>in</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the </a:t>
            </a:r>
            <a:r>
              <a:rPr lang="en-US" altLang="zh-TW" dirty="0">
                <a:solidFill>
                  <a:srgbClr val="FFFFFF"/>
                </a:solidFill>
                <a:latin typeface="Arial" panose="020B0604020202020204" pitchFamily="34" charset="0"/>
                <a:cs typeface="Arial" panose="020B0604020202020204" pitchFamily="34" charset="0"/>
              </a:rPr>
              <a:t>direction they are being driven towards.</a:t>
            </a:r>
            <a:br>
              <a:rPr lang="en-US" altLang="zh-TW" dirty="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rPr>
              <a:t/>
            </a:r>
            <a:br>
              <a:rPr lang="en-US" altLang="zh-TW" dirty="0">
                <a:solidFill>
                  <a:srgbClr val="FFFFFF"/>
                </a:solidFill>
              </a:rPr>
            </a:br>
            <a:endParaRPr lang="zh-TW" altLang="en-US" dirty="0">
              <a:solidFill>
                <a:srgbClr val="FFFFFF"/>
              </a:solidFill>
            </a:endParaRPr>
          </a:p>
        </p:txBody>
      </p:sp>
    </p:spTree>
    <p:extLst>
      <p:ext uri="{BB962C8B-B14F-4D97-AF65-F5344CB8AC3E}">
        <p14:creationId xmlns:p14="http://schemas.microsoft.com/office/powerpoint/2010/main" val="1430655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599"/>
            <a:ext cx="11082047" cy="5899356"/>
          </a:xfrm>
        </p:spPr>
        <p:txBody>
          <a:bodyPr>
            <a:noAutofit/>
          </a:bodyPr>
          <a:lstStyle/>
          <a:p>
            <a:pPr marL="354013" indent="-354013"/>
            <a:r>
              <a:rPr lang="en-US" altLang="zh-TW" sz="4000" dirty="0">
                <a:solidFill>
                  <a:schemeClr val="tx1">
                    <a:lumMod val="50000"/>
                  </a:schemeClr>
                </a:solidFill>
                <a:latin typeface="Arial" panose="020B0604020202020204" pitchFamily="34" charset="0"/>
                <a:cs typeface="Arial" panose="020B0604020202020204" pitchFamily="34" charset="0"/>
              </a:rPr>
              <a:t>1. </a:t>
            </a:r>
            <a:r>
              <a:rPr lang="en-US" altLang="zh-TW" sz="4000" dirty="0" smtClean="0">
                <a:solidFill>
                  <a:schemeClr val="tx1">
                    <a:lumMod val="50000"/>
                  </a:schemeClr>
                </a:solidFill>
                <a:latin typeface="Arial" panose="020B0604020202020204" pitchFamily="34" charset="0"/>
                <a:cs typeface="Arial" panose="020B0604020202020204" pitchFamily="34" charset="0"/>
              </a:rPr>
              <a:t>Lecturing</a:t>
            </a: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b</a:t>
            </a:r>
            <a:r>
              <a:rPr lang="en-US" altLang="zh-TW" dirty="0">
                <a:solidFill>
                  <a:srgbClr val="FFFFFF"/>
                </a:solidFill>
                <a:latin typeface="Arial" panose="020B0604020202020204" pitchFamily="34" charset="0"/>
                <a:cs typeface="Arial" panose="020B0604020202020204" pitchFamily="34" charset="0"/>
              </a:rPr>
              <a:t>. Never run overtime</a:t>
            </a:r>
            <a:r>
              <a:rPr lang="en-US" altLang="zh-TW" dirty="0" smtClean="0">
                <a:solidFill>
                  <a:srgbClr val="FFFFFF"/>
                </a:solidFill>
                <a:latin typeface="Arial" panose="020B0604020202020204" pitchFamily="34" charset="0"/>
                <a:cs typeface="Arial" panose="020B0604020202020204" pitchFamily="34" charset="0"/>
              </a:rPr>
              <a:t>.</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zh-TW" altLang="en-US" dirty="0" smtClean="0">
                <a:solidFill>
                  <a:srgbClr val="FFFF00"/>
                </a:solidFill>
                <a:latin typeface="標楷體" panose="03000509000000000000" pitchFamily="65" charset="-120"/>
                <a:ea typeface="標楷體" panose="03000509000000000000" pitchFamily="65" charset="-120"/>
              </a:rPr>
              <a:t>決不要超時</a:t>
            </a:r>
            <a:r>
              <a:rPr lang="en-US" altLang="zh-TW" dirty="0" smtClean="0">
                <a:solidFill>
                  <a:srgbClr val="FFFFFF"/>
                </a:solidFill>
              </a:rPr>
              <a:t/>
            </a:r>
            <a:br>
              <a:rPr lang="en-US" altLang="zh-TW" dirty="0" smtClean="0">
                <a:solidFill>
                  <a:srgbClr val="FFFFFF"/>
                </a:solidFill>
              </a:rPr>
            </a:br>
            <a:r>
              <a:rPr lang="en-US" altLang="zh-TW" dirty="0">
                <a:solidFill>
                  <a:srgbClr val="FFFFFF"/>
                </a:solidFill>
              </a:rPr>
              <a:t/>
            </a:r>
            <a:br>
              <a:rPr lang="en-US" altLang="zh-TW" dirty="0">
                <a:solidFill>
                  <a:srgbClr val="FFFFFF"/>
                </a:solidFill>
              </a:rPr>
            </a:br>
            <a:r>
              <a:rPr lang="en-US" altLang="zh-TW" dirty="0">
                <a:solidFill>
                  <a:srgbClr val="FFFFFF"/>
                </a:solidFill>
                <a:latin typeface="Arial" panose="020B0604020202020204" pitchFamily="34" charset="0"/>
                <a:cs typeface="Arial" panose="020B0604020202020204" pitchFamily="34" charset="0"/>
              </a:rPr>
              <a:t>One minute overtime can destroy the best of</a:t>
            </a:r>
            <a:br>
              <a:rPr lang="en-US" altLang="zh-TW" dirty="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lectures.</a:t>
            </a:r>
            <a:br>
              <a:rPr lang="en-US" altLang="zh-TW" dirty="0">
                <a:solidFill>
                  <a:srgbClr val="FFFFFF"/>
                </a:solidFill>
                <a:latin typeface="Arial" panose="020B0604020202020204" pitchFamily="34" charset="0"/>
                <a:cs typeface="Arial" panose="020B0604020202020204" pitchFamily="34" charset="0"/>
              </a:rPr>
            </a:br>
            <a:r>
              <a:rPr lang="en-US" altLang="zh-TW" dirty="0" smtClean="0">
                <a:solidFill>
                  <a:srgbClr val="FFFFFF"/>
                </a:solidFill>
              </a:rPr>
              <a:t/>
            </a:r>
            <a:br>
              <a:rPr lang="en-US" altLang="zh-TW" dirty="0" smtClean="0">
                <a:solidFill>
                  <a:srgbClr val="FFFFFF"/>
                </a:solidFill>
              </a:rPr>
            </a:br>
            <a:endParaRPr lang="zh-TW" altLang="en-US" dirty="0">
              <a:solidFill>
                <a:srgbClr val="FFFFFF"/>
              </a:solidFill>
            </a:endParaRPr>
          </a:p>
        </p:txBody>
      </p:sp>
    </p:spTree>
    <p:extLst>
      <p:ext uri="{BB962C8B-B14F-4D97-AF65-F5344CB8AC3E}">
        <p14:creationId xmlns:p14="http://schemas.microsoft.com/office/powerpoint/2010/main" val="218082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5" y="609599"/>
            <a:ext cx="9980834" cy="5181601"/>
          </a:xfrm>
        </p:spPr>
        <p:txBody>
          <a:bodyPr>
            <a:noAutofit/>
          </a:bodyPr>
          <a:lstStyle/>
          <a:p>
            <a:pPr marL="354013" indent="-354013"/>
            <a:r>
              <a:rPr lang="en-US" altLang="zh-TW" sz="4000" dirty="0">
                <a:solidFill>
                  <a:schemeClr val="tx1">
                    <a:lumMod val="50000"/>
                  </a:schemeClr>
                </a:solidFill>
                <a:latin typeface="Arial" panose="020B0604020202020204" pitchFamily="34" charset="0"/>
                <a:cs typeface="Arial" panose="020B0604020202020204" pitchFamily="34" charset="0"/>
              </a:rPr>
              <a:t>1. </a:t>
            </a:r>
            <a:r>
              <a:rPr lang="en-US" altLang="zh-TW" sz="4000" dirty="0" smtClean="0">
                <a:solidFill>
                  <a:schemeClr val="tx1">
                    <a:lumMod val="50000"/>
                  </a:schemeClr>
                </a:solidFill>
                <a:latin typeface="Arial" panose="020B0604020202020204" pitchFamily="34" charset="0"/>
                <a:cs typeface="Arial" panose="020B0604020202020204" pitchFamily="34" charset="0"/>
              </a:rPr>
              <a:t>Lecturing</a:t>
            </a:r>
            <a:r>
              <a:rPr lang="en-US" altLang="zh-TW" dirty="0">
                <a:solidFill>
                  <a:schemeClr val="tx1">
                    <a:lumMod val="50000"/>
                  </a:schemeClr>
                </a:solidFill>
                <a:latin typeface="Arial" panose="020B0604020202020204" pitchFamily="34" charset="0"/>
                <a:cs typeface="Arial" panose="020B0604020202020204" pitchFamily="34" charset="0"/>
              </a:rPr>
              <a:t/>
            </a:r>
            <a:br>
              <a:rPr lang="en-US" altLang="zh-TW" dirty="0">
                <a:solidFill>
                  <a:schemeClr val="tx1">
                    <a:lumMod val="50000"/>
                  </a:schemeClr>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c</a:t>
            </a:r>
            <a:r>
              <a:rPr lang="en-US" altLang="zh-TW" dirty="0">
                <a:solidFill>
                  <a:srgbClr val="FFFFFF"/>
                </a:solidFill>
                <a:latin typeface="Arial" panose="020B0604020202020204" pitchFamily="34" charset="0"/>
                <a:cs typeface="Arial" panose="020B0604020202020204" pitchFamily="34" charset="0"/>
              </a:rPr>
              <a:t>. Relate to your audience</a:t>
            </a:r>
            <a:r>
              <a:rPr lang="en-US" altLang="zh-TW" dirty="0" smtClean="0">
                <a:solidFill>
                  <a:srgbClr val="FFFFFF"/>
                </a:solidFill>
                <a:latin typeface="Arial" panose="020B0604020202020204" pitchFamily="34" charset="0"/>
                <a:cs typeface="Arial" panose="020B0604020202020204" pitchFamily="34" charset="0"/>
              </a:rPr>
              <a:t>.</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rPr>
              <a:t/>
            </a:r>
            <a:br>
              <a:rPr lang="en-US" altLang="zh-TW" dirty="0">
                <a:solidFill>
                  <a:srgbClr val="FFFFFF"/>
                </a:solidFill>
              </a:rPr>
            </a:br>
            <a:r>
              <a:rPr lang="zh-TW" altLang="en-US" dirty="0" smtClean="0">
                <a:solidFill>
                  <a:srgbClr val="FFFF00"/>
                </a:solidFill>
                <a:latin typeface="標楷體" panose="03000509000000000000" pitchFamily="65" charset="-120"/>
                <a:ea typeface="標楷體" panose="03000509000000000000" pitchFamily="65" charset="-120"/>
              </a:rPr>
              <a:t>提一提聽眾的成果</a:t>
            </a:r>
            <a:r>
              <a:rPr lang="en-US" altLang="zh-TW" dirty="0" smtClean="0">
                <a:solidFill>
                  <a:srgbClr val="FFFFFF"/>
                </a:solidFill>
              </a:rPr>
              <a:t/>
            </a:r>
            <a:br>
              <a:rPr lang="en-US" altLang="zh-TW" dirty="0" smtClean="0">
                <a:solidFill>
                  <a:srgbClr val="FFFFFF"/>
                </a:solidFill>
              </a:rPr>
            </a:br>
            <a:r>
              <a:rPr lang="en-US" altLang="zh-TW" dirty="0" smtClean="0">
                <a:solidFill>
                  <a:srgbClr val="FFFFFF"/>
                </a:solidFill>
              </a:rPr>
              <a:t/>
            </a:r>
            <a:br>
              <a:rPr lang="en-US" altLang="zh-TW" dirty="0" smtClean="0">
                <a:solidFill>
                  <a:srgbClr val="FFFFFF"/>
                </a:solidFill>
              </a:rPr>
            </a:br>
            <a:r>
              <a:rPr lang="en-US" altLang="zh-TW" dirty="0" smtClean="0">
                <a:solidFill>
                  <a:srgbClr val="FFFFFF"/>
                </a:solidFill>
                <a:latin typeface="Arial" panose="020B0604020202020204" pitchFamily="34" charset="0"/>
                <a:cs typeface="Arial" panose="020B0604020202020204" pitchFamily="34" charset="0"/>
              </a:rPr>
              <a:t>Everyone </a:t>
            </a:r>
            <a:r>
              <a:rPr lang="en-US" altLang="zh-TW" dirty="0">
                <a:solidFill>
                  <a:srgbClr val="FFFFFF"/>
                </a:solidFill>
                <a:latin typeface="Arial" panose="020B0604020202020204" pitchFamily="34" charset="0"/>
                <a:cs typeface="Arial" panose="020B0604020202020204" pitchFamily="34" charset="0"/>
              </a:rPr>
              <a:t>in the audience has come to listen to your lecture </a:t>
            </a:r>
            <a:r>
              <a:rPr lang="en-US" altLang="zh-TW" dirty="0" smtClean="0">
                <a:solidFill>
                  <a:srgbClr val="FFFFFF"/>
                </a:solidFill>
                <a:latin typeface="Arial" panose="020B0604020202020204" pitchFamily="34" charset="0"/>
                <a:cs typeface="Arial" panose="020B0604020202020204" pitchFamily="34" charset="0"/>
              </a:rPr>
              <a:t>with</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the </a:t>
            </a:r>
            <a:r>
              <a:rPr lang="en-US" altLang="zh-TW" dirty="0">
                <a:solidFill>
                  <a:srgbClr val="FFFFFF"/>
                </a:solidFill>
                <a:latin typeface="Arial" panose="020B0604020202020204" pitchFamily="34" charset="0"/>
                <a:cs typeface="Arial" panose="020B0604020202020204" pitchFamily="34" charset="0"/>
              </a:rPr>
              <a:t>secret hope of hearing their work mentioned.</a:t>
            </a:r>
            <a:br>
              <a:rPr lang="en-US" altLang="zh-TW" dirty="0">
                <a:solidFill>
                  <a:srgbClr val="FFFFFF"/>
                </a:solidFill>
                <a:latin typeface="Arial" panose="020B0604020202020204" pitchFamily="34" charset="0"/>
                <a:cs typeface="Arial" panose="020B0604020202020204" pitchFamily="34" charset="0"/>
              </a:rPr>
            </a:br>
            <a:r>
              <a:rPr lang="en-US" altLang="zh-TW" dirty="0" smtClean="0">
                <a:solidFill>
                  <a:srgbClr val="FFFFFF"/>
                </a:solidFill>
              </a:rPr>
              <a:t/>
            </a:r>
            <a:br>
              <a:rPr lang="en-US" altLang="zh-TW" dirty="0" smtClean="0">
                <a:solidFill>
                  <a:srgbClr val="FFFFFF"/>
                </a:solidFill>
              </a:rPr>
            </a:br>
            <a:endParaRPr lang="zh-TW" altLang="en-US" dirty="0">
              <a:solidFill>
                <a:srgbClr val="FFFFFF"/>
              </a:solidFill>
            </a:endParaRPr>
          </a:p>
        </p:txBody>
      </p:sp>
    </p:spTree>
    <p:extLst>
      <p:ext uri="{BB962C8B-B14F-4D97-AF65-F5344CB8AC3E}">
        <p14:creationId xmlns:p14="http://schemas.microsoft.com/office/powerpoint/2010/main" val="3372638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5" y="609599"/>
            <a:ext cx="10206975" cy="5584724"/>
          </a:xfrm>
        </p:spPr>
        <p:txBody>
          <a:bodyPr>
            <a:noAutofit/>
          </a:bodyPr>
          <a:lstStyle/>
          <a:p>
            <a:pPr marL="354013" indent="-354013"/>
            <a:r>
              <a:rPr lang="en-US" altLang="zh-TW" sz="4000" dirty="0">
                <a:solidFill>
                  <a:schemeClr val="tx1">
                    <a:lumMod val="50000"/>
                  </a:schemeClr>
                </a:solidFill>
                <a:latin typeface="Arial" panose="020B0604020202020204" pitchFamily="34" charset="0"/>
                <a:cs typeface="Arial" panose="020B0604020202020204" pitchFamily="34" charset="0"/>
              </a:rPr>
              <a:t>1. </a:t>
            </a:r>
            <a:r>
              <a:rPr lang="en-US" altLang="zh-TW" sz="4000" dirty="0" smtClean="0">
                <a:solidFill>
                  <a:schemeClr val="tx1">
                    <a:lumMod val="50000"/>
                  </a:schemeClr>
                </a:solidFill>
                <a:latin typeface="Arial" panose="020B0604020202020204" pitchFamily="34" charset="0"/>
                <a:cs typeface="Arial" panose="020B0604020202020204" pitchFamily="34" charset="0"/>
              </a:rPr>
              <a:t>Lecturing</a:t>
            </a: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d</a:t>
            </a:r>
            <a:r>
              <a:rPr lang="en-US" altLang="zh-TW" dirty="0">
                <a:solidFill>
                  <a:srgbClr val="FFFFFF"/>
                </a:solidFill>
                <a:latin typeface="Arial" panose="020B0604020202020204" pitchFamily="34" charset="0"/>
                <a:cs typeface="Arial" panose="020B0604020202020204" pitchFamily="34" charset="0"/>
              </a:rPr>
              <a:t>. Give them something to take </a:t>
            </a:r>
            <a:r>
              <a:rPr lang="en-US" altLang="zh-TW" dirty="0" smtClean="0">
                <a:solidFill>
                  <a:srgbClr val="FFFFFF"/>
                </a:solidFill>
                <a:latin typeface="Arial" panose="020B0604020202020204" pitchFamily="34" charset="0"/>
                <a:cs typeface="Arial" panose="020B0604020202020204" pitchFamily="34" charset="0"/>
              </a:rPr>
              <a:t>home.</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rPr>
              <a:t/>
            </a:r>
            <a:br>
              <a:rPr lang="en-US" altLang="zh-TW" dirty="0">
                <a:solidFill>
                  <a:srgbClr val="FFFFFF"/>
                </a:solidFill>
              </a:rPr>
            </a:br>
            <a:r>
              <a:rPr lang="zh-TW" altLang="en-US" dirty="0" smtClean="0">
                <a:solidFill>
                  <a:srgbClr val="FFFF00"/>
                </a:solidFill>
                <a:latin typeface="標楷體" panose="03000509000000000000" pitchFamily="65" charset="-120"/>
                <a:ea typeface="標楷體" panose="03000509000000000000" pitchFamily="65" charset="-120"/>
              </a:rPr>
              <a:t>總要給聽眾留下一些可回憶的東西</a:t>
            </a:r>
            <a:r>
              <a:rPr lang="en-US" altLang="zh-TW" dirty="0" smtClean="0">
                <a:solidFill>
                  <a:srgbClr val="FFFFFF"/>
                </a:solidFill>
              </a:rPr>
              <a:t/>
            </a:r>
            <a:br>
              <a:rPr lang="en-US" altLang="zh-TW" dirty="0" smtClean="0">
                <a:solidFill>
                  <a:srgbClr val="FFFFFF"/>
                </a:solidFill>
              </a:rPr>
            </a:br>
            <a:r>
              <a:rPr lang="en-US" altLang="zh-TW" dirty="0">
                <a:solidFill>
                  <a:srgbClr val="FFFFFF"/>
                </a:solidFill>
              </a:rPr>
              <a:t/>
            </a:r>
            <a:br>
              <a:rPr lang="en-US" altLang="zh-TW" dirty="0">
                <a:solidFill>
                  <a:srgbClr val="FFFFFF"/>
                </a:solidFill>
              </a:rPr>
            </a:br>
            <a:r>
              <a:rPr lang="en-US" altLang="zh-TW" dirty="0">
                <a:solidFill>
                  <a:srgbClr val="FFFFFF"/>
                </a:solidFill>
                <a:latin typeface="Arial" panose="020B0604020202020204" pitchFamily="34" charset="0"/>
                <a:cs typeface="Arial" panose="020B0604020202020204" pitchFamily="34" charset="0"/>
              </a:rPr>
              <a:t>It is easier to </a:t>
            </a:r>
            <a:r>
              <a:rPr lang="en-US" altLang="zh-TW" dirty="0" smtClean="0">
                <a:solidFill>
                  <a:srgbClr val="FFFFFF"/>
                </a:solidFill>
                <a:latin typeface="Arial" panose="020B0604020202020204" pitchFamily="34" charset="0"/>
                <a:cs typeface="Arial" panose="020B0604020202020204" pitchFamily="34" charset="0"/>
              </a:rPr>
              <a:t>state</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what </a:t>
            </a:r>
            <a:r>
              <a:rPr lang="en-US" altLang="zh-TW" dirty="0">
                <a:solidFill>
                  <a:srgbClr val="FFFFFF"/>
                </a:solidFill>
                <a:latin typeface="Arial" panose="020B0604020202020204" pitchFamily="34" charset="0"/>
                <a:cs typeface="Arial" panose="020B0604020202020204" pitchFamily="34" charset="0"/>
              </a:rPr>
              <a:t>features of a lecture the audience will always remember, and </a:t>
            </a:r>
            <a:r>
              <a:rPr lang="en-US" altLang="zh-TW" dirty="0" smtClean="0">
                <a:solidFill>
                  <a:srgbClr val="FFFFFF"/>
                </a:solidFill>
                <a:latin typeface="Arial" panose="020B0604020202020204" pitchFamily="34" charset="0"/>
                <a:cs typeface="Arial" panose="020B0604020202020204" pitchFamily="34" charset="0"/>
              </a:rPr>
              <a:t>the</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answer </a:t>
            </a:r>
            <a:r>
              <a:rPr lang="en-US" altLang="zh-TW" dirty="0">
                <a:solidFill>
                  <a:srgbClr val="FFFFFF"/>
                </a:solidFill>
                <a:latin typeface="Arial" panose="020B0604020202020204" pitchFamily="34" charset="0"/>
                <a:cs typeface="Arial" panose="020B0604020202020204" pitchFamily="34" charset="0"/>
              </a:rPr>
              <a:t>is not pretty.</a:t>
            </a:r>
            <a:endParaRPr lang="zh-TW" alt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055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5" y="609599"/>
            <a:ext cx="10511776" cy="6102285"/>
          </a:xfrm>
        </p:spPr>
        <p:txBody>
          <a:bodyPr>
            <a:normAutofit/>
          </a:bodyPr>
          <a:lstStyle/>
          <a:p>
            <a:pPr marL="354013" indent="-354013"/>
            <a:r>
              <a:rPr lang="en-US" altLang="zh-TW" sz="4000" dirty="0">
                <a:solidFill>
                  <a:srgbClr val="FFFFFF"/>
                </a:solidFill>
                <a:latin typeface="Arial" panose="020B0604020202020204" pitchFamily="34" charset="0"/>
                <a:cs typeface="Arial" panose="020B0604020202020204" pitchFamily="34" charset="0"/>
              </a:rPr>
              <a:t>2. Blackboard Technique</a:t>
            </a: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a</a:t>
            </a:r>
            <a:r>
              <a:rPr lang="en-US" altLang="zh-TW" dirty="0">
                <a:solidFill>
                  <a:srgbClr val="FFFFFF"/>
                </a:solidFill>
                <a:latin typeface="Arial" panose="020B0604020202020204" pitchFamily="34" charset="0"/>
                <a:cs typeface="Arial" panose="020B0604020202020204" pitchFamily="34" charset="0"/>
              </a:rPr>
              <a:t>. Make sure the blackboard is spotless.</a:t>
            </a:r>
            <a:br>
              <a:rPr lang="en-US" altLang="zh-TW" dirty="0">
                <a:solidFill>
                  <a:srgbClr val="FFFFFF"/>
                </a:solidFill>
                <a:latin typeface="Arial" panose="020B0604020202020204" pitchFamily="34" charset="0"/>
                <a:cs typeface="Arial" panose="020B0604020202020204" pitchFamily="34" charset="0"/>
              </a:rPr>
            </a:br>
            <a:r>
              <a:rPr lang="en-US" altLang="zh-TW" dirty="0" smtClean="0">
                <a:solidFill>
                  <a:srgbClr val="FFFFFF"/>
                </a:solidFill>
              </a:rPr>
              <a:t/>
            </a:r>
            <a:br>
              <a:rPr lang="en-US" altLang="zh-TW" dirty="0" smtClean="0">
                <a:solidFill>
                  <a:srgbClr val="FFFFFF"/>
                </a:solidFill>
              </a:rPr>
            </a:br>
            <a:r>
              <a:rPr lang="zh-TW" altLang="en-US" dirty="0" smtClean="0">
                <a:solidFill>
                  <a:srgbClr val="FFFF00"/>
                </a:solidFill>
                <a:latin typeface="標楷體" panose="03000509000000000000" pitchFamily="65" charset="-120"/>
                <a:ea typeface="標楷體" panose="03000509000000000000" pitchFamily="65" charset="-120"/>
              </a:rPr>
              <a:t>開講前把黑板擦得乾乾淨淨</a:t>
            </a:r>
            <a:r>
              <a:rPr lang="en-US" altLang="zh-TW" dirty="0">
                <a:solidFill>
                  <a:srgbClr val="FFFFFF"/>
                </a:solidFill>
              </a:rPr>
              <a:t/>
            </a:r>
            <a:br>
              <a:rPr lang="en-US" altLang="zh-TW" dirty="0">
                <a:solidFill>
                  <a:srgbClr val="FFFFFF"/>
                </a:solidFill>
              </a:rPr>
            </a:br>
            <a:r>
              <a:rPr lang="en-US" altLang="zh-TW" dirty="0">
                <a:solidFill>
                  <a:srgbClr val="FFFFFF"/>
                </a:solidFill>
              </a:rPr>
              <a:t/>
            </a:r>
            <a:br>
              <a:rPr lang="en-US" altLang="zh-TW" dirty="0">
                <a:solidFill>
                  <a:srgbClr val="FFFFFF"/>
                </a:solidFill>
              </a:rPr>
            </a:br>
            <a:r>
              <a:rPr lang="en-US" altLang="zh-TW" dirty="0">
                <a:solidFill>
                  <a:srgbClr val="FFFFFF"/>
                </a:solidFill>
                <a:latin typeface="Arial" panose="020B0604020202020204" pitchFamily="34" charset="0"/>
                <a:cs typeface="Arial" panose="020B0604020202020204" pitchFamily="34" charset="0"/>
              </a:rPr>
              <a:t>By starting with a spotless blackboard, you will subtly convey </a:t>
            </a:r>
            <a:r>
              <a:rPr lang="en-US" altLang="zh-TW" dirty="0" smtClean="0">
                <a:solidFill>
                  <a:srgbClr val="FFFFFF"/>
                </a:solidFill>
                <a:latin typeface="Arial" panose="020B0604020202020204" pitchFamily="34" charset="0"/>
                <a:cs typeface="Arial" panose="020B0604020202020204" pitchFamily="34" charset="0"/>
              </a:rPr>
              <a:t>the</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impression </a:t>
            </a:r>
            <a:r>
              <a:rPr lang="en-US" altLang="zh-TW" dirty="0">
                <a:solidFill>
                  <a:srgbClr val="FFFFFF"/>
                </a:solidFill>
                <a:latin typeface="Arial" panose="020B0604020202020204" pitchFamily="34" charset="0"/>
                <a:cs typeface="Arial" panose="020B0604020202020204" pitchFamily="34" charset="0"/>
              </a:rPr>
              <a:t>that the lecture they are about to hear is equally spotless.</a:t>
            </a:r>
            <a:endParaRPr lang="zh-TW" alt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276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599"/>
            <a:ext cx="10777247" cy="6102285"/>
          </a:xfrm>
        </p:spPr>
        <p:txBody>
          <a:bodyPr>
            <a:normAutofit/>
          </a:bodyPr>
          <a:lstStyle/>
          <a:p>
            <a:pPr marL="354013" indent="-354013"/>
            <a:r>
              <a:rPr lang="en-US" altLang="zh-TW" sz="4000" dirty="0">
                <a:solidFill>
                  <a:schemeClr val="tx1">
                    <a:lumMod val="50000"/>
                  </a:schemeClr>
                </a:solidFill>
                <a:latin typeface="Arial" panose="020B0604020202020204" pitchFamily="34" charset="0"/>
                <a:cs typeface="Arial" panose="020B0604020202020204" pitchFamily="34" charset="0"/>
              </a:rPr>
              <a:t>2. Blackboard Technique</a:t>
            </a: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b</a:t>
            </a:r>
            <a:r>
              <a:rPr lang="en-US" altLang="zh-TW" dirty="0">
                <a:solidFill>
                  <a:srgbClr val="FFFFFF"/>
                </a:solidFill>
                <a:latin typeface="Arial" panose="020B0604020202020204" pitchFamily="34" charset="0"/>
                <a:cs typeface="Arial" panose="020B0604020202020204" pitchFamily="34" charset="0"/>
              </a:rPr>
              <a:t>. Start writing on the top left hand </a:t>
            </a:r>
            <a:r>
              <a:rPr lang="en-US" altLang="zh-TW" dirty="0" smtClean="0">
                <a:solidFill>
                  <a:srgbClr val="FFFFFF"/>
                </a:solidFill>
                <a:latin typeface="Arial" panose="020B0604020202020204" pitchFamily="34" charset="0"/>
                <a:cs typeface="Arial" panose="020B0604020202020204" pitchFamily="34" charset="0"/>
              </a:rPr>
              <a:t>corner.</a:t>
            </a: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smtClean="0">
                <a:solidFill>
                  <a:srgbClr val="FFFFFF"/>
                </a:solidFill>
              </a:rPr>
              <a:t/>
            </a:r>
            <a:br>
              <a:rPr lang="en-US" altLang="zh-TW" dirty="0" smtClean="0">
                <a:solidFill>
                  <a:srgbClr val="FFFFFF"/>
                </a:solidFill>
              </a:rPr>
            </a:br>
            <a:r>
              <a:rPr lang="zh-TW" altLang="en-US" dirty="0" smtClean="0">
                <a:solidFill>
                  <a:srgbClr val="FFFF00"/>
                </a:solidFill>
                <a:latin typeface="標楷體" panose="03000509000000000000" pitchFamily="65" charset="-120"/>
                <a:ea typeface="標楷體" panose="03000509000000000000" pitchFamily="65" charset="-120"/>
              </a:rPr>
              <a:t>話講得慢一點，字寫得大一點</a:t>
            </a:r>
            <a:r>
              <a:rPr lang="en-US" altLang="zh-TW" dirty="0" smtClean="0">
                <a:solidFill>
                  <a:srgbClr val="FFFFFF"/>
                </a:solidFill>
              </a:rPr>
              <a:t/>
            </a:r>
            <a:br>
              <a:rPr lang="en-US" altLang="zh-TW" dirty="0" smtClean="0">
                <a:solidFill>
                  <a:srgbClr val="FFFFFF"/>
                </a:solidFill>
              </a:rPr>
            </a:br>
            <a:r>
              <a:rPr lang="en-US" altLang="zh-TW" dirty="0">
                <a:solidFill>
                  <a:srgbClr val="FFFFFF"/>
                </a:solidFill>
              </a:rPr>
              <a:t/>
            </a:r>
            <a:br>
              <a:rPr lang="en-US" altLang="zh-TW" dirty="0">
                <a:solidFill>
                  <a:srgbClr val="FFFFFF"/>
                </a:solidFill>
              </a:rPr>
            </a:br>
            <a:r>
              <a:rPr lang="en-US" altLang="zh-TW" dirty="0">
                <a:solidFill>
                  <a:srgbClr val="FFFFFF"/>
                </a:solidFill>
                <a:latin typeface="Arial" panose="020B0604020202020204" pitchFamily="34" charset="0"/>
                <a:cs typeface="Arial" panose="020B0604020202020204" pitchFamily="34" charset="0"/>
              </a:rPr>
              <a:t>We all fall prey to the illusion </a:t>
            </a:r>
            <a:r>
              <a:rPr lang="en-US" altLang="zh-TW" dirty="0" smtClean="0">
                <a:solidFill>
                  <a:srgbClr val="FFFFFF"/>
                </a:solidFill>
                <a:latin typeface="Arial" panose="020B0604020202020204" pitchFamily="34" charset="0"/>
                <a:cs typeface="Arial" panose="020B0604020202020204" pitchFamily="34" charset="0"/>
              </a:rPr>
              <a:t>that</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a </a:t>
            </a:r>
            <a:r>
              <a:rPr lang="en-US" altLang="zh-TW" dirty="0">
                <a:solidFill>
                  <a:srgbClr val="FFFFFF"/>
                </a:solidFill>
                <a:latin typeface="Arial" panose="020B0604020202020204" pitchFamily="34" charset="0"/>
                <a:cs typeface="Arial" panose="020B0604020202020204" pitchFamily="34" charset="0"/>
              </a:rPr>
              <a:t>listener will find the time to read the copy of the slides we hand </a:t>
            </a:r>
            <a:r>
              <a:rPr lang="en-US" altLang="zh-TW" dirty="0" smtClean="0">
                <a:solidFill>
                  <a:srgbClr val="FFFFFF"/>
                </a:solidFill>
                <a:latin typeface="Arial" panose="020B0604020202020204" pitchFamily="34" charset="0"/>
                <a:cs typeface="Arial" panose="020B0604020202020204" pitchFamily="34" charset="0"/>
              </a:rPr>
              <a:t>them</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after </a:t>
            </a:r>
            <a:r>
              <a:rPr lang="en-US" altLang="zh-TW" dirty="0">
                <a:solidFill>
                  <a:srgbClr val="FFFFFF"/>
                </a:solidFill>
                <a:latin typeface="Arial" panose="020B0604020202020204" pitchFamily="34" charset="0"/>
                <a:cs typeface="Arial" panose="020B0604020202020204" pitchFamily="34" charset="0"/>
              </a:rPr>
              <a:t>the lecture. This is wishful thinking.</a:t>
            </a:r>
            <a:endParaRPr lang="zh-TW" alt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768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599"/>
            <a:ext cx="10433118" cy="6102285"/>
          </a:xfrm>
        </p:spPr>
        <p:txBody>
          <a:bodyPr>
            <a:normAutofit/>
          </a:bodyPr>
          <a:lstStyle/>
          <a:p>
            <a:pPr marL="354013" indent="-354013"/>
            <a:r>
              <a:rPr lang="en-US" altLang="zh-TW" sz="4000" dirty="0">
                <a:solidFill>
                  <a:srgbClr val="FFFFFF"/>
                </a:solidFill>
                <a:latin typeface="Arial" panose="020B0604020202020204" pitchFamily="34" charset="0"/>
                <a:cs typeface="Arial" panose="020B0604020202020204" pitchFamily="34" charset="0"/>
              </a:rPr>
              <a:t>3. </a:t>
            </a:r>
            <a:r>
              <a:rPr lang="en-US" altLang="zh-TW" sz="4000" dirty="0" smtClean="0">
                <a:solidFill>
                  <a:srgbClr val="FFFFFF"/>
                </a:solidFill>
                <a:latin typeface="Arial" panose="020B0604020202020204" pitchFamily="34" charset="0"/>
                <a:cs typeface="Arial" panose="020B0604020202020204" pitchFamily="34" charset="0"/>
              </a:rPr>
              <a:t>Publish </a:t>
            </a:r>
            <a:r>
              <a:rPr lang="en-US" altLang="zh-TW" sz="4000" dirty="0">
                <a:solidFill>
                  <a:srgbClr val="FFFFFF"/>
                </a:solidFill>
                <a:latin typeface="Arial" panose="020B0604020202020204" pitchFamily="34" charset="0"/>
                <a:cs typeface="Arial" panose="020B0604020202020204" pitchFamily="34" charset="0"/>
              </a:rPr>
              <a:t>the same result several </a:t>
            </a:r>
            <a:r>
              <a:rPr lang="en-US" altLang="zh-TW" sz="4000" dirty="0" smtClean="0">
                <a:solidFill>
                  <a:srgbClr val="FFFFFF"/>
                </a:solidFill>
                <a:latin typeface="Arial" panose="020B0604020202020204" pitchFamily="34" charset="0"/>
                <a:cs typeface="Arial" panose="020B0604020202020204" pitchFamily="34" charset="0"/>
              </a:rPr>
              <a:t>times</a:t>
            </a: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rPr>
              <a:t/>
            </a:r>
            <a:br>
              <a:rPr lang="en-US" altLang="zh-TW" dirty="0">
                <a:solidFill>
                  <a:srgbClr val="FFFFFF"/>
                </a:solidFill>
              </a:rPr>
            </a:br>
            <a:r>
              <a:rPr lang="en-US" altLang="zh-TW" dirty="0">
                <a:solidFill>
                  <a:srgbClr val="FFFF00"/>
                </a:solidFill>
                <a:latin typeface="Times New Roman" panose="02020603050405020304" pitchFamily="18" charset="0"/>
                <a:cs typeface="Times New Roman" panose="02020603050405020304" pitchFamily="18" charset="0"/>
              </a:rPr>
              <a:t>Frederick </a:t>
            </a:r>
            <a:r>
              <a:rPr lang="en-US" altLang="zh-TW" dirty="0" err="1" smtClean="0">
                <a:solidFill>
                  <a:srgbClr val="FFFF00"/>
                </a:solidFill>
                <a:latin typeface="Times New Roman" panose="02020603050405020304" pitchFamily="18" charset="0"/>
                <a:cs typeface="Times New Roman" panose="02020603050405020304" pitchFamily="18" charset="0"/>
              </a:rPr>
              <a:t>Riesz</a:t>
            </a:r>
            <a:r>
              <a:rPr lang="en-US" altLang="zh-TW" dirty="0" smtClean="0">
                <a:solidFill>
                  <a:srgbClr val="FFFF00"/>
                </a:solidFill>
                <a:latin typeface="Times New Roman" panose="02020603050405020304" pitchFamily="18" charset="0"/>
                <a:cs typeface="Times New Roman" panose="02020603050405020304" pitchFamily="18" charset="0"/>
              </a:rPr>
              <a:t>’ </a:t>
            </a:r>
            <a:r>
              <a:rPr lang="en-US" altLang="zh-TW" dirty="0">
                <a:solidFill>
                  <a:srgbClr val="FFFF00"/>
                </a:solidFill>
                <a:latin typeface="Times New Roman" panose="02020603050405020304" pitchFamily="18" charset="0"/>
                <a:cs typeface="Times New Roman" panose="02020603050405020304" pitchFamily="18" charset="0"/>
              </a:rPr>
              <a:t>Collected </a:t>
            </a:r>
            <a:r>
              <a:rPr lang="en-US" altLang="zh-TW" dirty="0" smtClean="0">
                <a:solidFill>
                  <a:srgbClr val="FFFF00"/>
                </a:solidFill>
                <a:latin typeface="Times New Roman" panose="02020603050405020304" pitchFamily="18" charset="0"/>
                <a:cs typeface="Times New Roman" panose="02020603050405020304" pitchFamily="18" charset="0"/>
              </a:rPr>
              <a:t>Papers</a:t>
            </a:r>
            <a:r>
              <a:rPr lang="zh-TW" altLang="en-US" dirty="0" smtClean="0">
                <a:solidFill>
                  <a:srgbClr val="FFFF00"/>
                </a:solidFill>
                <a:latin typeface="標楷體" panose="03000509000000000000" pitchFamily="65" charset="-120"/>
                <a:ea typeface="標楷體" panose="03000509000000000000" pitchFamily="65" charset="-120"/>
              </a:rPr>
              <a:t>所提供的啟示</a:t>
            </a:r>
            <a:r>
              <a:rPr lang="en-US" altLang="zh-TW" dirty="0" smtClean="0">
                <a:solidFill>
                  <a:srgbClr val="FFFF00"/>
                </a:solidFill>
                <a:latin typeface="標楷體" panose="03000509000000000000" pitchFamily="65" charset="-120"/>
                <a:ea typeface="標楷體" panose="03000509000000000000" pitchFamily="65" charset="-120"/>
              </a:rPr>
              <a:t/>
            </a:r>
            <a:br>
              <a:rPr lang="en-US" altLang="zh-TW" dirty="0" smtClean="0">
                <a:solidFill>
                  <a:srgbClr val="FFFF00"/>
                </a:solidFill>
                <a:latin typeface="標楷體" panose="03000509000000000000" pitchFamily="65" charset="-120"/>
                <a:ea typeface="標楷體" panose="03000509000000000000" pitchFamily="65" charset="-120"/>
              </a:rPr>
            </a:br>
            <a:r>
              <a:rPr lang="en-US" altLang="zh-TW" dirty="0">
                <a:solidFill>
                  <a:srgbClr val="FFFF00"/>
                </a:solidFill>
                <a:latin typeface="標楷體" panose="03000509000000000000" pitchFamily="65" charset="-120"/>
                <a:ea typeface="標楷體" panose="03000509000000000000" pitchFamily="65" charset="-120"/>
              </a:rPr>
              <a:t/>
            </a:r>
            <a:br>
              <a:rPr lang="en-US" altLang="zh-TW" dirty="0">
                <a:solidFill>
                  <a:srgbClr val="FFFF00"/>
                </a:solidFill>
                <a:latin typeface="標楷體" panose="03000509000000000000" pitchFamily="65" charset="-120"/>
                <a:ea typeface="標楷體" panose="03000509000000000000" pitchFamily="65" charset="-120"/>
              </a:rPr>
            </a:br>
            <a:r>
              <a:rPr lang="en-US" altLang="zh-TW" dirty="0">
                <a:solidFill>
                  <a:schemeClr val="tx1"/>
                </a:solidFill>
                <a:latin typeface="Arial" panose="020B0604020202020204" pitchFamily="34" charset="0"/>
                <a:ea typeface="標楷體" panose="03000509000000000000" pitchFamily="65" charset="-120"/>
                <a:cs typeface="Arial" panose="020B0604020202020204" pitchFamily="34" charset="0"/>
              </a:rPr>
              <a:t>The mathematical </a:t>
            </a:r>
            <a:r>
              <a:rPr lang="en-US" altLang="zh-TW" dirty="0" smtClean="0">
                <a:solidFill>
                  <a:schemeClr val="tx1"/>
                </a:solidFill>
                <a:latin typeface="Arial" panose="020B0604020202020204" pitchFamily="34" charset="0"/>
                <a:ea typeface="標楷體" panose="03000509000000000000" pitchFamily="65" charset="-120"/>
                <a:cs typeface="Arial" panose="020B0604020202020204" pitchFamily="34" charset="0"/>
              </a:rPr>
              <a:t>community</a:t>
            </a:r>
            <a:r>
              <a:rPr lang="zh-TW" altLang="en-US" dirty="0" smtClean="0">
                <a:solidFill>
                  <a:schemeClr val="tx1"/>
                </a:solidFill>
                <a:latin typeface="Arial" panose="020B0604020202020204" pitchFamily="34" charset="0"/>
                <a:ea typeface="標楷體" panose="03000509000000000000" pitchFamily="65" charset="-120"/>
                <a:cs typeface="Arial" panose="020B0604020202020204" pitchFamily="34" charset="0"/>
              </a:rPr>
              <a:t> </a:t>
            </a:r>
            <a:r>
              <a:rPr lang="en-US" altLang="zh-TW" dirty="0" smtClean="0">
                <a:solidFill>
                  <a:schemeClr val="tx1"/>
                </a:solidFill>
                <a:latin typeface="Arial" panose="020B0604020202020204" pitchFamily="34" charset="0"/>
                <a:ea typeface="標楷體" panose="03000509000000000000" pitchFamily="65" charset="-120"/>
                <a:cs typeface="Arial" panose="020B0604020202020204" pitchFamily="34" charset="0"/>
              </a:rPr>
              <a:t>is </a:t>
            </a:r>
            <a:r>
              <a:rPr lang="en-US" altLang="zh-TW" dirty="0">
                <a:solidFill>
                  <a:schemeClr val="tx1"/>
                </a:solidFill>
                <a:latin typeface="Arial" panose="020B0604020202020204" pitchFamily="34" charset="0"/>
                <a:ea typeface="標楷體" panose="03000509000000000000" pitchFamily="65" charset="-120"/>
                <a:cs typeface="Arial" panose="020B0604020202020204" pitchFamily="34" charset="0"/>
              </a:rPr>
              <a:t>split into small groups, each one with its own customs, notation </a:t>
            </a:r>
            <a:r>
              <a:rPr lang="en-US" altLang="zh-TW" dirty="0" smtClean="0">
                <a:solidFill>
                  <a:schemeClr val="tx1"/>
                </a:solidFill>
                <a:latin typeface="Arial" panose="020B0604020202020204" pitchFamily="34" charset="0"/>
                <a:ea typeface="標楷體" panose="03000509000000000000" pitchFamily="65" charset="-120"/>
                <a:cs typeface="Arial" panose="020B0604020202020204" pitchFamily="34" charset="0"/>
              </a:rPr>
              <a:t>and</a:t>
            </a:r>
            <a:r>
              <a:rPr lang="zh-TW" altLang="en-US" dirty="0" smtClean="0">
                <a:solidFill>
                  <a:schemeClr val="tx1"/>
                </a:solidFill>
                <a:latin typeface="Arial" panose="020B0604020202020204" pitchFamily="34" charset="0"/>
                <a:ea typeface="標楷體" panose="03000509000000000000" pitchFamily="65" charset="-120"/>
                <a:cs typeface="Arial" panose="020B0604020202020204" pitchFamily="34" charset="0"/>
              </a:rPr>
              <a:t> </a:t>
            </a:r>
            <a:r>
              <a:rPr lang="en-US" altLang="zh-TW" dirty="0" smtClean="0">
                <a:solidFill>
                  <a:schemeClr val="tx1"/>
                </a:solidFill>
                <a:latin typeface="Arial" panose="020B0604020202020204" pitchFamily="34" charset="0"/>
                <a:ea typeface="標楷體" panose="03000509000000000000" pitchFamily="65" charset="-120"/>
                <a:cs typeface="Arial" panose="020B0604020202020204" pitchFamily="34" charset="0"/>
              </a:rPr>
              <a:t>terminology</a:t>
            </a:r>
            <a:r>
              <a:rPr lang="en-US" altLang="zh-TW" dirty="0">
                <a:solidFill>
                  <a:schemeClr val="tx1"/>
                </a:solidFill>
                <a:latin typeface="Arial" panose="020B0604020202020204" pitchFamily="34" charset="0"/>
                <a:ea typeface="標楷體" panose="03000509000000000000" pitchFamily="65" charset="-120"/>
                <a:cs typeface="Arial" panose="020B0604020202020204" pitchFamily="34" charset="0"/>
              </a:rPr>
              <a:t>. It may soon be indispensable to present the same </a:t>
            </a:r>
            <a:r>
              <a:rPr lang="en-US" altLang="zh-TW" dirty="0" smtClean="0">
                <a:solidFill>
                  <a:schemeClr val="tx1"/>
                </a:solidFill>
                <a:latin typeface="Arial" panose="020B0604020202020204" pitchFamily="34" charset="0"/>
                <a:ea typeface="標楷體" panose="03000509000000000000" pitchFamily="65" charset="-120"/>
                <a:cs typeface="Arial" panose="020B0604020202020204" pitchFamily="34" charset="0"/>
              </a:rPr>
              <a:t>result</a:t>
            </a:r>
            <a:r>
              <a:rPr lang="zh-TW" altLang="en-US" dirty="0" smtClean="0">
                <a:solidFill>
                  <a:schemeClr val="tx1"/>
                </a:solidFill>
                <a:latin typeface="Arial" panose="020B0604020202020204" pitchFamily="34" charset="0"/>
                <a:ea typeface="標楷體" panose="03000509000000000000" pitchFamily="65" charset="-120"/>
                <a:cs typeface="Arial" panose="020B0604020202020204" pitchFamily="34" charset="0"/>
              </a:rPr>
              <a:t> </a:t>
            </a:r>
            <a:r>
              <a:rPr lang="en-US" altLang="zh-TW" dirty="0" smtClean="0">
                <a:solidFill>
                  <a:schemeClr val="tx1"/>
                </a:solidFill>
                <a:latin typeface="Arial" panose="020B0604020202020204" pitchFamily="34" charset="0"/>
                <a:ea typeface="標楷體" panose="03000509000000000000" pitchFamily="65" charset="-120"/>
                <a:cs typeface="Arial" panose="020B0604020202020204" pitchFamily="34" charset="0"/>
              </a:rPr>
              <a:t>in </a:t>
            </a:r>
            <a:r>
              <a:rPr lang="en-US" altLang="zh-TW" dirty="0">
                <a:solidFill>
                  <a:schemeClr val="tx1"/>
                </a:solidFill>
                <a:latin typeface="Arial" panose="020B0604020202020204" pitchFamily="34" charset="0"/>
                <a:ea typeface="標楷體" panose="03000509000000000000" pitchFamily="65" charset="-120"/>
                <a:cs typeface="Arial" panose="020B0604020202020204" pitchFamily="34" charset="0"/>
              </a:rPr>
              <a:t>several versions, each one accessible to a specific </a:t>
            </a:r>
            <a:r>
              <a:rPr lang="en-US" altLang="zh-TW" dirty="0" smtClean="0">
                <a:solidFill>
                  <a:schemeClr val="tx1"/>
                </a:solidFill>
                <a:latin typeface="Arial" panose="020B0604020202020204" pitchFamily="34" charset="0"/>
                <a:ea typeface="標楷體" panose="03000509000000000000" pitchFamily="65" charset="-120"/>
                <a:cs typeface="Arial" panose="020B0604020202020204" pitchFamily="34" charset="0"/>
              </a:rPr>
              <a:t>group.</a:t>
            </a:r>
            <a:endParaRPr lang="zh-TW" altLang="en-US" dirty="0">
              <a:solidFill>
                <a:schemeClr val="tx1"/>
              </a:solidFill>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2640416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chemeClr val="tx1"/>
                </a:solidFill>
                <a:latin typeface="Arial" panose="020B0604020202020204" pitchFamily="34" charset="0"/>
                <a:cs typeface="Arial" panose="020B0604020202020204" pitchFamily="34" charset="0"/>
              </a:rPr>
              <a:t>Frederick </a:t>
            </a:r>
            <a:r>
              <a:rPr lang="en-US" altLang="zh-TW" sz="4400" dirty="0" err="1" smtClean="0">
                <a:solidFill>
                  <a:schemeClr val="tx1"/>
                </a:solidFill>
                <a:latin typeface="Arial" panose="020B0604020202020204" pitchFamily="34" charset="0"/>
                <a:cs typeface="Arial" panose="020B0604020202020204" pitchFamily="34" charset="0"/>
              </a:rPr>
              <a:t>Riesz</a:t>
            </a:r>
            <a:r>
              <a:rPr lang="en-US" altLang="zh-TW" sz="4400" dirty="0" smtClean="0">
                <a:solidFill>
                  <a:schemeClr val="tx1"/>
                </a:solidFill>
                <a:latin typeface="Arial" panose="020B0604020202020204" pitchFamily="34" charset="0"/>
                <a:cs typeface="Arial" panose="020B0604020202020204" pitchFamily="34" charset="0"/>
              </a:rPr>
              <a:t>, 1880 - 1956</a:t>
            </a:r>
            <a:endParaRPr lang="zh-TW" altLang="en-US" sz="4400" dirty="0">
              <a:solidFill>
                <a:schemeClr val="tx1"/>
              </a:solidFill>
              <a:latin typeface="Arial" panose="020B0604020202020204" pitchFamily="34" charset="0"/>
              <a:cs typeface="Arial" panose="020B0604020202020204" pitchFamily="34" charset="0"/>
            </a:endParaRPr>
          </a:p>
        </p:txBody>
      </p:sp>
      <p:pic>
        <p:nvPicPr>
          <p:cNvPr id="1026" name="Picture 2" descr="http://www-history.mcs.st-andrews.ac.uk/BigPictures/Riesz.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562" y="1630926"/>
            <a:ext cx="4052632" cy="492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95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599"/>
            <a:ext cx="11072215" cy="6548285"/>
          </a:xfrm>
        </p:spPr>
        <p:txBody>
          <a:bodyPr>
            <a:normAutofit/>
          </a:bodyPr>
          <a:lstStyle/>
          <a:p>
            <a:pPr marL="354013" indent="-354013"/>
            <a:r>
              <a:rPr lang="en-US" altLang="zh-TW" sz="4000" dirty="0">
                <a:solidFill>
                  <a:srgbClr val="FFFFFF"/>
                </a:solidFill>
                <a:latin typeface="Arial" panose="020B0604020202020204" pitchFamily="34" charset="0"/>
                <a:cs typeface="Arial" panose="020B0604020202020204" pitchFamily="34" charset="0"/>
              </a:rPr>
              <a:t>4. You are more likely to be remembered by your </a:t>
            </a:r>
            <a:r>
              <a:rPr lang="en-US" altLang="zh-TW" sz="4000" dirty="0" smtClean="0">
                <a:solidFill>
                  <a:srgbClr val="FFFFFF"/>
                </a:solidFill>
                <a:latin typeface="Arial" panose="020B0604020202020204" pitchFamily="34" charset="0"/>
                <a:cs typeface="Arial" panose="020B0604020202020204" pitchFamily="34" charset="0"/>
              </a:rPr>
              <a:t>expository work</a:t>
            </a:r>
            <a:br>
              <a:rPr lang="en-US" altLang="zh-TW" sz="4000"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zh-TW" altLang="en-US"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t>原創論文難留名</a:t>
            </a: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sz="3400" dirty="0" smtClean="0">
                <a:solidFill>
                  <a:srgbClr val="FFFFFF"/>
                </a:solidFill>
                <a:latin typeface="Arial" panose="020B0604020202020204" pitchFamily="34" charset="0"/>
                <a:cs typeface="Arial" panose="020B0604020202020204" pitchFamily="34" charset="0"/>
              </a:rPr>
              <a:t>Hilbert’s </a:t>
            </a:r>
            <a:r>
              <a:rPr lang="en-US" altLang="zh-TW" sz="3400" dirty="0">
                <a:solidFill>
                  <a:srgbClr val="FFFFFF"/>
                </a:solidFill>
                <a:latin typeface="Arial" panose="020B0604020202020204" pitchFamily="34" charset="0"/>
                <a:cs typeface="Arial" panose="020B0604020202020204" pitchFamily="34" charset="0"/>
              </a:rPr>
              <a:t>name is more often remembered for his</a:t>
            </a:r>
            <a:br>
              <a:rPr lang="en-US" altLang="zh-TW" sz="3400" dirty="0">
                <a:solidFill>
                  <a:srgbClr val="FFFFFF"/>
                </a:solidFill>
                <a:latin typeface="Arial" panose="020B0604020202020204" pitchFamily="34" charset="0"/>
                <a:cs typeface="Arial" panose="020B0604020202020204" pitchFamily="34" charset="0"/>
              </a:rPr>
            </a:br>
            <a:r>
              <a:rPr lang="en-US" altLang="zh-TW" sz="3400" dirty="0">
                <a:solidFill>
                  <a:srgbClr val="FFFFFF"/>
                </a:solidFill>
                <a:latin typeface="Arial" panose="020B0604020202020204" pitchFamily="34" charset="0"/>
                <a:cs typeface="Arial" panose="020B0604020202020204" pitchFamily="34" charset="0"/>
              </a:rPr>
              <a:t>work in number theory, his </a:t>
            </a:r>
            <a:r>
              <a:rPr lang="en-US" altLang="zh-TW" sz="3400" i="1" dirty="0" err="1" smtClean="0">
                <a:solidFill>
                  <a:srgbClr val="FFFF00"/>
                </a:solidFill>
                <a:latin typeface="Arial" panose="020B0604020202020204" pitchFamily="34" charset="0"/>
                <a:cs typeface="Arial" panose="020B0604020202020204" pitchFamily="34" charset="0"/>
              </a:rPr>
              <a:t>Zahlbericht</a:t>
            </a:r>
            <a:r>
              <a:rPr lang="en-US" altLang="zh-TW" sz="3400" dirty="0">
                <a:solidFill>
                  <a:srgbClr val="FFFFFF"/>
                </a:solidFill>
                <a:latin typeface="Arial" panose="020B0604020202020204" pitchFamily="34" charset="0"/>
                <a:cs typeface="Arial" panose="020B0604020202020204" pitchFamily="34" charset="0"/>
              </a:rPr>
              <a:t>, his </a:t>
            </a:r>
            <a:r>
              <a:rPr lang="en-US" altLang="zh-TW" sz="3400" dirty="0" smtClean="0">
                <a:solidFill>
                  <a:srgbClr val="FFFFFF"/>
                </a:solidFill>
                <a:latin typeface="Arial" panose="020B0604020202020204" pitchFamily="34" charset="0"/>
                <a:cs typeface="Arial" panose="020B0604020202020204" pitchFamily="34" charset="0"/>
              </a:rPr>
              <a:t>book</a:t>
            </a:r>
            <a:r>
              <a:rPr lang="zh-TW" altLang="en-US" sz="3400" dirty="0" smtClean="0">
                <a:solidFill>
                  <a:srgbClr val="FFFFFF"/>
                </a:solidFill>
                <a:latin typeface="Arial" panose="020B0604020202020204" pitchFamily="34" charset="0"/>
                <a:cs typeface="Arial" panose="020B0604020202020204" pitchFamily="34" charset="0"/>
              </a:rPr>
              <a:t> </a:t>
            </a:r>
            <a:r>
              <a:rPr lang="en-US" altLang="zh-TW" sz="3400" i="1" dirty="0" smtClean="0">
                <a:solidFill>
                  <a:srgbClr val="FFFF00"/>
                </a:solidFill>
                <a:latin typeface="Arial" panose="020B0604020202020204" pitchFamily="34" charset="0"/>
                <a:cs typeface="Arial" panose="020B0604020202020204" pitchFamily="34" charset="0"/>
              </a:rPr>
              <a:t>Foundations </a:t>
            </a:r>
            <a:r>
              <a:rPr lang="en-US" altLang="zh-TW" sz="3400" i="1" dirty="0">
                <a:solidFill>
                  <a:srgbClr val="FFFF00"/>
                </a:solidFill>
                <a:latin typeface="Arial" panose="020B0604020202020204" pitchFamily="34" charset="0"/>
                <a:cs typeface="Arial" panose="020B0604020202020204" pitchFamily="34" charset="0"/>
              </a:rPr>
              <a:t>of </a:t>
            </a:r>
            <a:r>
              <a:rPr lang="en-US" altLang="zh-TW" sz="3400" i="1" dirty="0" smtClean="0">
                <a:solidFill>
                  <a:srgbClr val="FFFF00"/>
                </a:solidFill>
                <a:latin typeface="Arial" panose="020B0604020202020204" pitchFamily="34" charset="0"/>
                <a:cs typeface="Arial" panose="020B0604020202020204" pitchFamily="34" charset="0"/>
              </a:rPr>
              <a:t>Geometry</a:t>
            </a:r>
            <a:r>
              <a:rPr lang="zh-TW" altLang="en-US" sz="3400" i="1" dirty="0" smtClean="0">
                <a:solidFill>
                  <a:srgbClr val="FFFF00"/>
                </a:solidFill>
                <a:latin typeface="Arial" panose="020B0604020202020204" pitchFamily="34" charset="0"/>
                <a:cs typeface="Arial" panose="020B0604020202020204" pitchFamily="34" charset="0"/>
              </a:rPr>
              <a:t> </a:t>
            </a:r>
            <a:r>
              <a:rPr lang="en-US" altLang="zh-TW" sz="3400" dirty="0" smtClean="0">
                <a:solidFill>
                  <a:srgbClr val="FFFFFF"/>
                </a:solidFill>
                <a:latin typeface="Arial" panose="020B0604020202020204" pitchFamily="34" charset="0"/>
                <a:cs typeface="Arial" panose="020B0604020202020204" pitchFamily="34" charset="0"/>
              </a:rPr>
              <a:t>and </a:t>
            </a:r>
            <a:r>
              <a:rPr lang="en-US" altLang="zh-TW" sz="3400" dirty="0">
                <a:solidFill>
                  <a:srgbClr val="FFFFFF"/>
                </a:solidFill>
                <a:latin typeface="Arial" panose="020B0604020202020204" pitchFamily="34" charset="0"/>
                <a:cs typeface="Arial" panose="020B0604020202020204" pitchFamily="34" charset="0"/>
              </a:rPr>
              <a:t>for his text on integral </a:t>
            </a:r>
            <a:r>
              <a:rPr lang="en-US" altLang="zh-TW" sz="3400" dirty="0" smtClean="0">
                <a:solidFill>
                  <a:srgbClr val="FFFFFF"/>
                </a:solidFill>
                <a:latin typeface="Arial" panose="020B0604020202020204" pitchFamily="34" charset="0"/>
                <a:cs typeface="Arial" panose="020B0604020202020204" pitchFamily="34" charset="0"/>
              </a:rPr>
              <a:t>equations.</a:t>
            </a:r>
            <a:r>
              <a:rPr lang="zh-TW" altLang="en-US" sz="3400" dirty="0" smtClean="0">
                <a:solidFill>
                  <a:srgbClr val="FFFFFF"/>
                </a:solidFill>
                <a:latin typeface="Arial" panose="020B0604020202020204" pitchFamily="34" charset="0"/>
                <a:cs typeface="Arial" panose="020B0604020202020204" pitchFamily="34" charset="0"/>
              </a:rPr>
              <a:t> </a:t>
            </a:r>
            <a:r>
              <a:rPr lang="en-US" altLang="zh-TW" sz="3400" dirty="0" smtClean="0">
                <a:solidFill>
                  <a:srgbClr val="FFFFFF"/>
                </a:solidFill>
                <a:latin typeface="Arial" panose="020B0604020202020204" pitchFamily="34" charset="0"/>
                <a:cs typeface="Arial" panose="020B0604020202020204" pitchFamily="34" charset="0"/>
              </a:rPr>
              <a:t>. . . William Feller </a:t>
            </a:r>
            <a:r>
              <a:rPr lang="en-US" altLang="zh-TW" sz="3400" dirty="0">
                <a:solidFill>
                  <a:srgbClr val="FFFFFF"/>
                </a:solidFill>
                <a:latin typeface="Arial" panose="020B0604020202020204" pitchFamily="34" charset="0"/>
                <a:cs typeface="Arial" panose="020B0604020202020204" pitchFamily="34" charset="0"/>
              </a:rPr>
              <a:t>is remembered as </a:t>
            </a:r>
            <a:r>
              <a:rPr lang="en-US" altLang="zh-TW" sz="3400" dirty="0" smtClean="0">
                <a:solidFill>
                  <a:srgbClr val="FFFFFF"/>
                </a:solidFill>
                <a:latin typeface="Arial" panose="020B0604020202020204" pitchFamily="34" charset="0"/>
                <a:cs typeface="Arial" panose="020B0604020202020204" pitchFamily="34" charset="0"/>
              </a:rPr>
              <a:t>the</a:t>
            </a:r>
            <a:r>
              <a:rPr lang="zh-TW" altLang="en-US" sz="3400" dirty="0" smtClean="0">
                <a:solidFill>
                  <a:srgbClr val="FFFFFF"/>
                </a:solidFill>
                <a:latin typeface="Arial" panose="020B0604020202020204" pitchFamily="34" charset="0"/>
                <a:cs typeface="Arial" panose="020B0604020202020204" pitchFamily="34" charset="0"/>
              </a:rPr>
              <a:t> </a:t>
            </a:r>
            <a:r>
              <a:rPr lang="en-US" altLang="zh-TW" sz="3400" dirty="0" smtClean="0">
                <a:solidFill>
                  <a:srgbClr val="FFFFFF"/>
                </a:solidFill>
                <a:latin typeface="Arial" panose="020B0604020202020204" pitchFamily="34" charset="0"/>
                <a:cs typeface="Arial" panose="020B0604020202020204" pitchFamily="34" charset="0"/>
              </a:rPr>
              <a:t>author </a:t>
            </a:r>
            <a:r>
              <a:rPr lang="en-US" altLang="zh-TW" sz="3400" dirty="0">
                <a:solidFill>
                  <a:srgbClr val="FFFFFF"/>
                </a:solidFill>
                <a:latin typeface="Arial" panose="020B0604020202020204" pitchFamily="34" charset="0"/>
                <a:cs typeface="Arial" panose="020B0604020202020204" pitchFamily="34" charset="0"/>
              </a:rPr>
              <a:t>of the most successful treatise on probability ever written.</a:t>
            </a:r>
            <a:endParaRPr lang="zh-TW" altLang="en-US" sz="3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310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8737" y="2278587"/>
            <a:ext cx="8596668" cy="1826581"/>
          </a:xfrm>
        </p:spPr>
        <p:txBody>
          <a:bodyPr>
            <a:normAutofit/>
          </a:bodyPr>
          <a:lstStyle/>
          <a:p>
            <a:r>
              <a:rPr lang="en-US" altLang="zh-TW" sz="5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Rota</a:t>
            </a:r>
            <a:r>
              <a:rPr lang="zh-TW" altLang="en-US" sz="5400" dirty="0" smtClean="0">
                <a:solidFill>
                  <a:schemeClr val="tx1"/>
                </a:solidFill>
                <a:latin typeface="標楷體" panose="03000509000000000000" pitchFamily="65" charset="-120"/>
                <a:ea typeface="標楷體" panose="03000509000000000000" pitchFamily="65" charset="-120"/>
              </a:rPr>
              <a:t>是什麼人？</a:t>
            </a:r>
            <a:endParaRPr lang="zh-TW" altLang="en-US" sz="5400" dirty="0">
              <a:solidFill>
                <a:schemeClr val="tx1"/>
              </a:solidFill>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a:xfrm>
            <a:off x="818737" y="4370638"/>
            <a:ext cx="8596668" cy="860400"/>
          </a:xfrm>
        </p:spPr>
        <p:txBody>
          <a:bodyPr>
            <a:normAutofit fontScale="92500"/>
          </a:bodyPr>
          <a:lstStyle/>
          <a:p>
            <a:r>
              <a:rPr lang="zh-TW" altLang="en-US" sz="3600" dirty="0" smtClean="0">
                <a:solidFill>
                  <a:srgbClr val="FFFFFF"/>
                </a:solidFill>
                <a:latin typeface="標楷體" panose="03000509000000000000" pitchFamily="65" charset="-120"/>
                <a:ea typeface="標楷體" panose="03000509000000000000" pitchFamily="65" charset="-120"/>
              </a:rPr>
              <a:t>是使組合數學成為當代重要數學領域的先驅</a:t>
            </a:r>
            <a:endParaRPr lang="zh-TW" altLang="en-US" sz="3600" dirty="0"/>
          </a:p>
        </p:txBody>
      </p:sp>
    </p:spTree>
    <p:extLst>
      <p:ext uri="{BB962C8B-B14F-4D97-AF65-F5344CB8AC3E}">
        <p14:creationId xmlns:p14="http://schemas.microsoft.com/office/powerpoint/2010/main" val="16658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chemeClr val="tx1"/>
                </a:solidFill>
                <a:latin typeface="Arial" panose="020B0604020202020204" pitchFamily="34" charset="0"/>
                <a:cs typeface="Arial" panose="020B0604020202020204" pitchFamily="34" charset="0"/>
              </a:rPr>
              <a:t>David </a:t>
            </a:r>
            <a:r>
              <a:rPr lang="en-US" altLang="zh-TW" sz="4400" dirty="0" smtClean="0">
                <a:solidFill>
                  <a:schemeClr val="tx1"/>
                </a:solidFill>
                <a:latin typeface="Arial" panose="020B0604020202020204" pitchFamily="34" charset="0"/>
                <a:cs typeface="Arial" panose="020B0604020202020204" pitchFamily="34" charset="0"/>
              </a:rPr>
              <a:t>Hilbert, </a:t>
            </a:r>
            <a:r>
              <a:rPr lang="en-US" altLang="zh-TW" sz="4400" dirty="0">
                <a:solidFill>
                  <a:schemeClr val="tx1"/>
                </a:solidFill>
                <a:latin typeface="Arial" panose="020B0604020202020204" pitchFamily="34" charset="0"/>
                <a:cs typeface="Arial" panose="020B0604020202020204" pitchFamily="34" charset="0"/>
              </a:rPr>
              <a:t>1862 </a:t>
            </a:r>
            <a:r>
              <a:rPr lang="en-US" altLang="zh-TW" sz="4400" dirty="0" smtClean="0">
                <a:solidFill>
                  <a:schemeClr val="tx1"/>
                </a:solidFill>
                <a:latin typeface="Arial" panose="020B0604020202020204" pitchFamily="34" charset="0"/>
                <a:cs typeface="Arial" panose="020B0604020202020204" pitchFamily="34" charset="0"/>
              </a:rPr>
              <a:t>- 1943</a:t>
            </a:r>
            <a:endParaRPr lang="zh-TW" altLang="en-US" sz="4400" dirty="0">
              <a:solidFill>
                <a:schemeClr val="tx1"/>
              </a:solidFill>
              <a:latin typeface="Arial" panose="020B0604020202020204" pitchFamily="34" charset="0"/>
              <a:cs typeface="Arial" panose="020B0604020202020204" pitchFamily="34" charset="0"/>
            </a:endParaRPr>
          </a:p>
        </p:txBody>
      </p:sp>
      <p:pic>
        <p:nvPicPr>
          <p:cNvPr id="2050" name="Picture 2" descr="http://upload.wikimedia.org/wikipedia/commons/7/79/Hil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834" y="1651819"/>
            <a:ext cx="3649508" cy="491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574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883742" y="158197"/>
            <a:ext cx="4488463" cy="6527738"/>
          </a:xfrm>
          <a:prstGeom prst="rect">
            <a:avLst/>
          </a:prstGeom>
        </p:spPr>
      </p:pic>
    </p:spTree>
    <p:extLst>
      <p:ext uri="{BB962C8B-B14F-4D97-AF65-F5344CB8AC3E}">
        <p14:creationId xmlns:p14="http://schemas.microsoft.com/office/powerpoint/2010/main" val="1090620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vid Hilbert's Lectures on the Foundations of Geometry, 1891-1902 : David Hilbert's Lectures on the Foundations of Geometry, 189 - Michael Hall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162" y="216308"/>
            <a:ext cx="4337767" cy="649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chemeClr val="tx1"/>
                </a:solidFill>
                <a:latin typeface="Arial" panose="020B0604020202020204" pitchFamily="34" charset="0"/>
                <a:cs typeface="Arial" panose="020B0604020202020204" pitchFamily="34" charset="0"/>
              </a:rPr>
              <a:t>William </a:t>
            </a:r>
            <a:r>
              <a:rPr lang="en-US" altLang="zh-TW" sz="4400" dirty="0" smtClean="0">
                <a:solidFill>
                  <a:schemeClr val="tx1"/>
                </a:solidFill>
                <a:latin typeface="Arial" panose="020B0604020202020204" pitchFamily="34" charset="0"/>
                <a:cs typeface="Arial" panose="020B0604020202020204" pitchFamily="34" charset="0"/>
              </a:rPr>
              <a:t>Feller, </a:t>
            </a:r>
            <a:r>
              <a:rPr lang="en-US" altLang="zh-TW" sz="4400" dirty="0">
                <a:solidFill>
                  <a:schemeClr val="tx1"/>
                </a:solidFill>
                <a:latin typeface="Arial" panose="020B0604020202020204" pitchFamily="34" charset="0"/>
                <a:cs typeface="Arial" panose="020B0604020202020204" pitchFamily="34" charset="0"/>
              </a:rPr>
              <a:t>1906 </a:t>
            </a:r>
            <a:r>
              <a:rPr lang="en-US" altLang="zh-TW" sz="4400" dirty="0" smtClean="0">
                <a:solidFill>
                  <a:schemeClr val="tx1"/>
                </a:solidFill>
                <a:latin typeface="Arial" panose="020B0604020202020204" pitchFamily="34" charset="0"/>
                <a:cs typeface="Arial" panose="020B0604020202020204" pitchFamily="34" charset="0"/>
              </a:rPr>
              <a:t>- 1970</a:t>
            </a:r>
            <a:endParaRPr lang="zh-TW" altLang="en-US" sz="4400" dirty="0">
              <a:solidFill>
                <a:schemeClr val="tx1"/>
              </a:solidFill>
              <a:latin typeface="Arial" panose="020B0604020202020204" pitchFamily="34" charset="0"/>
              <a:cs typeface="Arial" panose="020B0604020202020204" pitchFamily="34" charset="0"/>
            </a:endParaRPr>
          </a:p>
        </p:txBody>
      </p:sp>
      <p:pic>
        <p:nvPicPr>
          <p:cNvPr id="6146" name="Picture 2" descr="http://www.croatianhistory.net/etf/fel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362" y="1630927"/>
            <a:ext cx="4204681" cy="487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536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g-ecx.images-amazon.com/images/G/01/ciu/f2/4b/60a6e893e7a00097e4b57110.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219" y="291282"/>
            <a:ext cx="8381999" cy="628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951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599"/>
            <a:ext cx="10649427" cy="6102285"/>
          </a:xfrm>
        </p:spPr>
        <p:txBody>
          <a:bodyPr>
            <a:normAutofit/>
          </a:bodyPr>
          <a:lstStyle/>
          <a:p>
            <a:pPr marL="354013" indent="-354013"/>
            <a:r>
              <a:rPr lang="en-US" altLang="zh-TW" sz="4000" dirty="0">
                <a:solidFill>
                  <a:srgbClr val="FFFFFF"/>
                </a:solidFill>
                <a:latin typeface="Arial" panose="020B0604020202020204" pitchFamily="34" charset="0"/>
                <a:cs typeface="Arial" panose="020B0604020202020204" pitchFamily="34" charset="0"/>
              </a:rPr>
              <a:t>5. Every mathematician has only a few </a:t>
            </a:r>
            <a:r>
              <a:rPr lang="en-US" altLang="zh-TW" sz="4000" dirty="0" smtClean="0">
                <a:solidFill>
                  <a:srgbClr val="FFFFFF"/>
                </a:solidFill>
                <a:latin typeface="Arial" panose="020B0604020202020204" pitchFamily="34" charset="0"/>
                <a:cs typeface="Arial" panose="020B0604020202020204" pitchFamily="34" charset="0"/>
              </a:rPr>
              <a:t>tricks</a:t>
            </a: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zh-TW" altLang="en-US"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t>管用的招式有一兩招就很不錯了</a:t>
            </a:r>
            <a:r>
              <a:rPr lang="en-US" altLang="zh-TW"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t/>
            </a:r>
            <a:br>
              <a:rPr lang="en-US" altLang="zh-TW"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But on reading the proofs of </a:t>
            </a:r>
            <a:r>
              <a:rPr lang="en-US" altLang="zh-TW" dirty="0" smtClean="0">
                <a:solidFill>
                  <a:srgbClr val="FFFFFF"/>
                </a:solidFill>
                <a:latin typeface="Arial" panose="020B0604020202020204" pitchFamily="34" charset="0"/>
                <a:cs typeface="Arial" panose="020B0604020202020204" pitchFamily="34" charset="0"/>
              </a:rPr>
              <a:t>Hilbert’s </a:t>
            </a:r>
            <a:r>
              <a:rPr lang="en-US" altLang="zh-TW" dirty="0">
                <a:solidFill>
                  <a:srgbClr val="FFFFFF"/>
                </a:solidFill>
                <a:latin typeface="Arial" panose="020B0604020202020204" pitchFamily="34" charset="0"/>
                <a:cs typeface="Arial" panose="020B0604020202020204" pitchFamily="34" charset="0"/>
              </a:rPr>
              <a:t>striking and deep theorems </a:t>
            </a:r>
            <a:r>
              <a:rPr lang="en-US" altLang="zh-TW" dirty="0" smtClean="0">
                <a:solidFill>
                  <a:srgbClr val="FFFFFF"/>
                </a:solidFill>
                <a:latin typeface="Arial" panose="020B0604020202020204" pitchFamily="34" charset="0"/>
                <a:cs typeface="Arial" panose="020B0604020202020204" pitchFamily="34" charset="0"/>
              </a:rPr>
              <a:t>in invariant </a:t>
            </a:r>
            <a:r>
              <a:rPr lang="en-US" altLang="zh-TW" dirty="0">
                <a:solidFill>
                  <a:srgbClr val="FFFFFF"/>
                </a:solidFill>
                <a:latin typeface="Arial" panose="020B0604020202020204" pitchFamily="34" charset="0"/>
                <a:cs typeface="Arial" panose="020B0604020202020204" pitchFamily="34" charset="0"/>
              </a:rPr>
              <a:t>theory, it was surprising to verify that </a:t>
            </a:r>
            <a:r>
              <a:rPr lang="en-US" altLang="zh-TW" dirty="0" smtClean="0">
                <a:solidFill>
                  <a:srgbClr val="FFFFFF"/>
                </a:solidFill>
                <a:latin typeface="Arial" panose="020B0604020202020204" pitchFamily="34" charset="0"/>
                <a:cs typeface="Arial" panose="020B0604020202020204" pitchFamily="34" charset="0"/>
              </a:rPr>
              <a:t>Hilbert’s </a:t>
            </a:r>
            <a:r>
              <a:rPr lang="en-US" altLang="zh-TW" dirty="0">
                <a:solidFill>
                  <a:srgbClr val="FFFFFF"/>
                </a:solidFill>
                <a:latin typeface="Arial" panose="020B0604020202020204" pitchFamily="34" charset="0"/>
                <a:cs typeface="Arial" panose="020B0604020202020204" pitchFamily="34" charset="0"/>
              </a:rPr>
              <a:t>proofs </a:t>
            </a:r>
            <a:r>
              <a:rPr lang="en-US" altLang="zh-TW" dirty="0" smtClean="0">
                <a:solidFill>
                  <a:srgbClr val="FFFFFF"/>
                </a:solidFill>
                <a:latin typeface="Arial" panose="020B0604020202020204" pitchFamily="34" charset="0"/>
                <a:cs typeface="Arial" panose="020B0604020202020204" pitchFamily="34" charset="0"/>
              </a:rPr>
              <a:t>relied on </a:t>
            </a:r>
            <a:r>
              <a:rPr lang="en-US" altLang="zh-TW" dirty="0">
                <a:solidFill>
                  <a:srgbClr val="FFFFFF"/>
                </a:solidFill>
                <a:latin typeface="Arial" panose="020B0604020202020204" pitchFamily="34" charset="0"/>
                <a:cs typeface="Arial" panose="020B0604020202020204" pitchFamily="34" charset="0"/>
              </a:rPr>
              <a:t>the same few tricks. </a:t>
            </a:r>
            <a:r>
              <a:rPr lang="en-US" altLang="zh-TW" dirty="0">
                <a:solidFill>
                  <a:srgbClr val="FFFF00"/>
                </a:solidFill>
                <a:latin typeface="Arial" panose="020B0604020202020204" pitchFamily="34" charset="0"/>
                <a:cs typeface="Arial" panose="020B0604020202020204" pitchFamily="34" charset="0"/>
              </a:rPr>
              <a:t>Even Hilbert had only a few tricks!</a:t>
            </a:r>
            <a:endParaRPr lang="zh-TW" alt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335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599"/>
            <a:ext cx="10177479" cy="6102285"/>
          </a:xfrm>
        </p:spPr>
        <p:txBody>
          <a:bodyPr>
            <a:normAutofit/>
          </a:bodyPr>
          <a:lstStyle/>
          <a:p>
            <a:pPr marL="354013" indent="-354013"/>
            <a:r>
              <a:rPr lang="en-US" altLang="zh-TW" sz="4000" dirty="0">
                <a:solidFill>
                  <a:srgbClr val="FFFFFF"/>
                </a:solidFill>
                <a:latin typeface="Arial" panose="020B0604020202020204" pitchFamily="34" charset="0"/>
                <a:cs typeface="Arial" panose="020B0604020202020204" pitchFamily="34" charset="0"/>
              </a:rPr>
              <a:t>6. Do not worry about your </a:t>
            </a:r>
            <a:r>
              <a:rPr lang="en-US" altLang="zh-TW" sz="4000" dirty="0" smtClean="0">
                <a:solidFill>
                  <a:srgbClr val="FFFFFF"/>
                </a:solidFill>
                <a:latin typeface="Arial" panose="020B0604020202020204" pitchFamily="34" charset="0"/>
                <a:cs typeface="Arial" panose="020B0604020202020204" pitchFamily="34" charset="0"/>
              </a:rPr>
              <a:t>mistakes</a:t>
            </a: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zh-TW" altLang="en-US" dirty="0">
                <a:solidFill>
                  <a:srgbClr val="FFFF00"/>
                </a:solidFill>
                <a:latin typeface="標楷體" panose="03000509000000000000" pitchFamily="65" charset="-120"/>
                <a:ea typeface="標楷體" panose="03000509000000000000" pitchFamily="65" charset="-120"/>
                <a:cs typeface="Arial" panose="020B0604020202020204" pitchFamily="34" charset="0"/>
              </a:rPr>
              <a:t>就是</a:t>
            </a:r>
            <a:r>
              <a:rPr lang="zh-TW" altLang="en-US"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t>大師也會出錯</a:t>
            </a:r>
            <a:r>
              <a:rPr lang="en-US" altLang="zh-TW"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t/>
            </a:r>
            <a:br>
              <a:rPr lang="en-US" altLang="zh-TW"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There are two kinds of mistakes. There are fatal mistakes </a:t>
            </a:r>
            <a:r>
              <a:rPr lang="en-US" altLang="zh-TW" dirty="0" smtClean="0">
                <a:solidFill>
                  <a:srgbClr val="FFFFFF"/>
                </a:solidFill>
                <a:latin typeface="Arial" panose="020B0604020202020204" pitchFamily="34" charset="0"/>
                <a:cs typeface="Arial" panose="020B0604020202020204" pitchFamily="34" charset="0"/>
              </a:rPr>
              <a:t>that</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destroy </a:t>
            </a:r>
            <a:r>
              <a:rPr lang="en-US" altLang="zh-TW" dirty="0">
                <a:solidFill>
                  <a:srgbClr val="FFFFFF"/>
                </a:solidFill>
                <a:latin typeface="Arial" panose="020B0604020202020204" pitchFamily="34" charset="0"/>
                <a:cs typeface="Arial" panose="020B0604020202020204" pitchFamily="34" charset="0"/>
              </a:rPr>
              <a:t>a theory; but there are also contingent ones, which are </a:t>
            </a:r>
            <a:r>
              <a:rPr lang="en-US" altLang="zh-TW" dirty="0" smtClean="0">
                <a:solidFill>
                  <a:srgbClr val="FFFFFF"/>
                </a:solidFill>
                <a:latin typeface="Arial" panose="020B0604020202020204" pitchFamily="34" charset="0"/>
                <a:cs typeface="Arial" panose="020B0604020202020204" pitchFamily="34" charset="0"/>
              </a:rPr>
              <a:t>useful</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in </a:t>
            </a:r>
            <a:r>
              <a:rPr lang="en-US" altLang="zh-TW" dirty="0">
                <a:solidFill>
                  <a:srgbClr val="FFFFFF"/>
                </a:solidFill>
                <a:latin typeface="Arial" panose="020B0604020202020204" pitchFamily="34" charset="0"/>
                <a:cs typeface="Arial" panose="020B0604020202020204" pitchFamily="34" charset="0"/>
              </a:rPr>
              <a:t>testing the stability of a theory.</a:t>
            </a:r>
            <a:endParaRPr lang="zh-TW" alt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872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chemeClr val="tx1"/>
                </a:solidFill>
                <a:latin typeface="Arial" panose="020B0604020202020204" pitchFamily="34" charset="0"/>
                <a:cs typeface="Arial" panose="020B0604020202020204" pitchFamily="34" charset="0"/>
              </a:rPr>
              <a:t>Olga </a:t>
            </a:r>
            <a:r>
              <a:rPr lang="en-US" altLang="zh-TW" sz="4400" dirty="0" err="1" smtClean="0">
                <a:solidFill>
                  <a:schemeClr val="tx1"/>
                </a:solidFill>
                <a:latin typeface="Arial" panose="020B0604020202020204" pitchFamily="34" charset="0"/>
                <a:cs typeface="Arial" panose="020B0604020202020204" pitchFamily="34" charset="0"/>
              </a:rPr>
              <a:t>Taussky</a:t>
            </a:r>
            <a:r>
              <a:rPr lang="en-US" altLang="zh-TW" sz="4400" dirty="0" smtClean="0">
                <a:solidFill>
                  <a:schemeClr val="tx1"/>
                </a:solidFill>
                <a:latin typeface="Arial" panose="020B0604020202020204" pitchFamily="34" charset="0"/>
                <a:cs typeface="Arial" panose="020B0604020202020204" pitchFamily="34" charset="0"/>
              </a:rPr>
              <a:t>, 1906 - 1995</a:t>
            </a:r>
            <a:endParaRPr lang="zh-TW" altLang="en-US" sz="4400" dirty="0">
              <a:solidFill>
                <a:schemeClr val="tx1"/>
              </a:solidFill>
              <a:latin typeface="Arial" panose="020B0604020202020204" pitchFamily="34" charset="0"/>
              <a:cs typeface="Arial" panose="020B0604020202020204" pitchFamily="34" charset="0"/>
            </a:endParaRPr>
          </a:p>
        </p:txBody>
      </p:sp>
      <p:pic>
        <p:nvPicPr>
          <p:cNvPr id="3076" name="Picture 4" descr="http://www.agnesscott.edu/lriddle/women/to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658" y="1659653"/>
            <a:ext cx="3590515" cy="502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616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599"/>
            <a:ext cx="10334795" cy="6102285"/>
          </a:xfrm>
        </p:spPr>
        <p:txBody>
          <a:bodyPr>
            <a:normAutofit/>
          </a:bodyPr>
          <a:lstStyle/>
          <a:p>
            <a:pPr marL="354013" indent="-354013"/>
            <a:r>
              <a:rPr lang="en-US" altLang="zh-TW" sz="4000" dirty="0">
                <a:solidFill>
                  <a:srgbClr val="FFFFFF"/>
                </a:solidFill>
                <a:latin typeface="Arial" panose="020B0604020202020204" pitchFamily="34" charset="0"/>
                <a:cs typeface="Arial" panose="020B0604020202020204" pitchFamily="34" charset="0"/>
              </a:rPr>
              <a:t>7</a:t>
            </a:r>
            <a:r>
              <a:rPr lang="en-US" altLang="zh-TW" sz="4000" dirty="0" smtClean="0">
                <a:solidFill>
                  <a:srgbClr val="FFFFFF"/>
                </a:solidFill>
                <a:latin typeface="Arial" panose="020B0604020202020204" pitchFamily="34" charset="0"/>
                <a:cs typeface="Arial" panose="020B0604020202020204" pitchFamily="34" charset="0"/>
              </a:rPr>
              <a:t>. </a:t>
            </a:r>
            <a:r>
              <a:rPr lang="en-US" altLang="zh-TW" sz="4000" dirty="0">
                <a:solidFill>
                  <a:srgbClr val="FFFFFF"/>
                </a:solidFill>
                <a:latin typeface="Arial" panose="020B0604020202020204" pitchFamily="34" charset="0"/>
                <a:cs typeface="Arial" panose="020B0604020202020204" pitchFamily="34" charset="0"/>
              </a:rPr>
              <a:t>Use the Feynman </a:t>
            </a:r>
            <a:r>
              <a:rPr lang="en-US" altLang="zh-TW" sz="4000" dirty="0" smtClean="0">
                <a:solidFill>
                  <a:srgbClr val="FFFFFF"/>
                </a:solidFill>
                <a:latin typeface="Arial" panose="020B0604020202020204" pitchFamily="34" charset="0"/>
                <a:cs typeface="Arial" panose="020B0604020202020204" pitchFamily="34" charset="0"/>
              </a:rPr>
              <a:t>method</a:t>
            </a: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zh-TW" altLang="en-US"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t>手上要有一些經常把玩的問題</a:t>
            </a:r>
            <a:r>
              <a:rPr lang="en-US" altLang="zh-TW"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t/>
            </a:r>
            <a:br>
              <a:rPr lang="en-US" altLang="zh-TW"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You have to keep a dozen of your favorite </a:t>
            </a:r>
            <a:r>
              <a:rPr lang="en-US" altLang="zh-TW" dirty="0" smtClean="0">
                <a:solidFill>
                  <a:srgbClr val="FFFFFF"/>
                </a:solidFill>
                <a:latin typeface="Arial" panose="020B0604020202020204" pitchFamily="34" charset="0"/>
                <a:cs typeface="Arial" panose="020B0604020202020204" pitchFamily="34" charset="0"/>
              </a:rPr>
              <a:t>problems</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constantly </a:t>
            </a:r>
            <a:r>
              <a:rPr lang="en-US" altLang="zh-TW" dirty="0">
                <a:solidFill>
                  <a:srgbClr val="FFFFFF"/>
                </a:solidFill>
                <a:latin typeface="Arial" panose="020B0604020202020204" pitchFamily="34" charset="0"/>
                <a:cs typeface="Arial" panose="020B0604020202020204" pitchFamily="34" charset="0"/>
              </a:rPr>
              <a:t>present in your </a:t>
            </a:r>
            <a:r>
              <a:rPr lang="en-US" altLang="zh-TW" dirty="0" smtClean="0">
                <a:solidFill>
                  <a:srgbClr val="FFFFFF"/>
                </a:solidFill>
                <a:latin typeface="Arial" panose="020B0604020202020204" pitchFamily="34" charset="0"/>
                <a:cs typeface="Arial" panose="020B0604020202020204" pitchFamily="34" charset="0"/>
              </a:rPr>
              <a:t>mind . . . . </a:t>
            </a:r>
            <a:r>
              <a:rPr lang="en-US" altLang="zh-TW" dirty="0">
                <a:solidFill>
                  <a:srgbClr val="FFFFFF"/>
                </a:solidFill>
                <a:latin typeface="Arial" panose="020B0604020202020204" pitchFamily="34" charset="0"/>
                <a:cs typeface="Arial" panose="020B0604020202020204" pitchFamily="34" charset="0"/>
              </a:rPr>
              <a:t>Every time you hear or read a new trick or a </a:t>
            </a:r>
            <a:r>
              <a:rPr lang="en-US" altLang="zh-TW" dirty="0" smtClean="0">
                <a:solidFill>
                  <a:srgbClr val="FFFFFF"/>
                </a:solidFill>
                <a:latin typeface="Arial" panose="020B0604020202020204" pitchFamily="34" charset="0"/>
                <a:cs typeface="Arial" panose="020B0604020202020204" pitchFamily="34" charset="0"/>
              </a:rPr>
              <a:t>new result</a:t>
            </a:r>
            <a:r>
              <a:rPr lang="en-US" altLang="zh-TW" dirty="0">
                <a:solidFill>
                  <a:srgbClr val="FFFFFF"/>
                </a:solidFill>
                <a:latin typeface="Arial" panose="020B0604020202020204" pitchFamily="34" charset="0"/>
                <a:cs typeface="Arial" panose="020B0604020202020204" pitchFamily="34" charset="0"/>
              </a:rPr>
              <a:t>, test it against each of your twelve problems to see whether </a:t>
            </a:r>
            <a:r>
              <a:rPr lang="en-US" altLang="zh-TW" dirty="0" smtClean="0">
                <a:solidFill>
                  <a:srgbClr val="FFFFFF"/>
                </a:solidFill>
                <a:latin typeface="Arial" panose="020B0604020202020204" pitchFamily="34" charset="0"/>
                <a:cs typeface="Arial" panose="020B0604020202020204" pitchFamily="34" charset="0"/>
              </a:rPr>
              <a:t>it</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helps</a:t>
            </a:r>
            <a:r>
              <a:rPr lang="en-US" altLang="zh-TW" dirty="0">
                <a:solidFill>
                  <a:srgbClr val="FFFFFF"/>
                </a:solidFill>
                <a:latin typeface="Arial" panose="020B0604020202020204" pitchFamily="34" charset="0"/>
                <a:cs typeface="Arial" panose="020B0604020202020204" pitchFamily="34" charset="0"/>
              </a:rPr>
              <a:t>.</a:t>
            </a:r>
            <a:endParaRPr lang="zh-TW" alt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867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chemeClr val="tx1"/>
                </a:solidFill>
                <a:latin typeface="Arial" panose="020B0604020202020204" pitchFamily="34" charset="0"/>
                <a:cs typeface="Arial" panose="020B0604020202020204" pitchFamily="34" charset="0"/>
              </a:rPr>
              <a:t>Richard </a:t>
            </a:r>
            <a:r>
              <a:rPr lang="en-US" altLang="zh-TW" sz="4400" dirty="0" smtClean="0">
                <a:solidFill>
                  <a:schemeClr val="tx1"/>
                </a:solidFill>
                <a:latin typeface="Arial" panose="020B0604020202020204" pitchFamily="34" charset="0"/>
                <a:cs typeface="Arial" panose="020B0604020202020204" pitchFamily="34" charset="0"/>
              </a:rPr>
              <a:t>Feynman, </a:t>
            </a:r>
            <a:r>
              <a:rPr lang="en-US" altLang="zh-TW" sz="4400" dirty="0">
                <a:solidFill>
                  <a:schemeClr val="tx1"/>
                </a:solidFill>
                <a:latin typeface="Arial" panose="020B0604020202020204" pitchFamily="34" charset="0"/>
                <a:cs typeface="Arial" panose="020B0604020202020204" pitchFamily="34" charset="0"/>
              </a:rPr>
              <a:t>1918 </a:t>
            </a:r>
            <a:r>
              <a:rPr lang="en-US" altLang="zh-TW" sz="4400" dirty="0" smtClean="0">
                <a:solidFill>
                  <a:schemeClr val="tx1"/>
                </a:solidFill>
                <a:latin typeface="Arial" panose="020B0604020202020204" pitchFamily="34" charset="0"/>
                <a:cs typeface="Arial" panose="020B0604020202020204" pitchFamily="34" charset="0"/>
              </a:rPr>
              <a:t>- 1988</a:t>
            </a:r>
            <a:endParaRPr lang="zh-TW" altLang="en-US" sz="4400" dirty="0">
              <a:solidFill>
                <a:schemeClr val="tx1"/>
              </a:solidFill>
              <a:latin typeface="Arial" panose="020B0604020202020204" pitchFamily="34" charset="0"/>
              <a:cs typeface="Arial" panose="020B0604020202020204" pitchFamily="34" charset="0"/>
            </a:endParaRPr>
          </a:p>
        </p:txBody>
      </p:sp>
      <p:pic>
        <p:nvPicPr>
          <p:cNvPr id="4098" name="Picture 2" descr="http://www.washington.edu/news/files/2011/10/RichardFeynmanB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613" y="1763252"/>
            <a:ext cx="6210258" cy="461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07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err="1">
                <a:solidFill>
                  <a:srgbClr val="FFFFFF"/>
                </a:solidFill>
                <a:latin typeface="Arial" panose="020B0604020202020204" pitchFamily="34" charset="0"/>
                <a:ea typeface="標楷體" panose="03000509000000000000" pitchFamily="65" charset="-120"/>
                <a:cs typeface="Arial" panose="020B0604020202020204" pitchFamily="34" charset="0"/>
              </a:rPr>
              <a:t>Gian</a:t>
            </a:r>
            <a:r>
              <a:rPr lang="en-US" altLang="zh-TW" sz="4400" dirty="0">
                <a:solidFill>
                  <a:srgbClr val="FFFFFF"/>
                </a:solidFill>
                <a:latin typeface="Arial" panose="020B0604020202020204" pitchFamily="34" charset="0"/>
                <a:ea typeface="標楷體" panose="03000509000000000000" pitchFamily="65" charset="-120"/>
                <a:cs typeface="Arial" panose="020B0604020202020204" pitchFamily="34" charset="0"/>
              </a:rPr>
              <a:t>-Carlo Rota, </a:t>
            </a:r>
            <a:r>
              <a:rPr lang="en-US" altLang="zh-TW" sz="4400" dirty="0" smtClean="0">
                <a:solidFill>
                  <a:srgbClr val="FFFFFF"/>
                </a:solidFill>
                <a:latin typeface="Arial" panose="020B0604020202020204" pitchFamily="34" charset="0"/>
                <a:ea typeface="標楷體" panose="03000509000000000000" pitchFamily="65" charset="-120"/>
                <a:cs typeface="Arial" panose="020B0604020202020204" pitchFamily="34" charset="0"/>
              </a:rPr>
              <a:t>1932-1999</a:t>
            </a:r>
            <a:endParaRPr lang="zh-TW" altLang="en-US" sz="4400" dirty="0">
              <a:solidFill>
                <a:srgbClr val="FFFFFF"/>
              </a:solidFill>
              <a:latin typeface="Arial" panose="020B0604020202020204" pitchFamily="34" charset="0"/>
              <a:ea typeface="標楷體" panose="03000509000000000000" pitchFamily="65" charset="-120"/>
              <a:cs typeface="Arial" panose="020B0604020202020204" pitchFamily="34" charset="0"/>
            </a:endParaRPr>
          </a:p>
        </p:txBody>
      </p:sp>
      <p:pic>
        <p:nvPicPr>
          <p:cNvPr id="2058" name="Picture 10" descr="http://mstatic.mit.edu/nom150/items/ro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703" y="3186257"/>
            <a:ext cx="3537865" cy="346157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swotti.com/tmp/swotti/cacheZ2LHBI1JYXJSBYBYB3RHUGVVCGXLLVBLB3BSZQ==/imgGian-Carlo%20Rota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7556"/>
            <a:ext cx="3327019" cy="234893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faculty.uml.edu/dklain/ro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019" y="1930400"/>
            <a:ext cx="4554546" cy="440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847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599"/>
            <a:ext cx="10236472" cy="6102285"/>
          </a:xfrm>
        </p:spPr>
        <p:txBody>
          <a:bodyPr>
            <a:normAutofit/>
          </a:bodyPr>
          <a:lstStyle/>
          <a:p>
            <a:pPr marL="354013" indent="-354013"/>
            <a:r>
              <a:rPr lang="en-US" altLang="zh-TW" sz="4000" dirty="0">
                <a:solidFill>
                  <a:srgbClr val="FFFFFF"/>
                </a:solidFill>
                <a:latin typeface="Arial" panose="020B0604020202020204" pitchFamily="34" charset="0"/>
                <a:ea typeface="標楷體" panose="03000509000000000000" pitchFamily="65" charset="-120"/>
                <a:cs typeface="Arial" panose="020B0604020202020204" pitchFamily="34" charset="0"/>
              </a:rPr>
              <a:t>8. Give lavish </a:t>
            </a:r>
            <a:r>
              <a:rPr lang="en-US" altLang="zh-TW" sz="4000" dirty="0" smtClean="0">
                <a:solidFill>
                  <a:srgbClr val="FFFFFF"/>
                </a:solidFill>
                <a:latin typeface="Arial" panose="020B0604020202020204" pitchFamily="34" charset="0"/>
                <a:ea typeface="標楷體" panose="03000509000000000000" pitchFamily="65" charset="-120"/>
                <a:cs typeface="Arial" panose="020B0604020202020204" pitchFamily="34" charset="0"/>
              </a:rPr>
              <a:t>acknowledgments</a:t>
            </a: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zh-TW" altLang="en-US"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t>論文裡多提別人的貢獻</a:t>
            </a:r>
            <a:r>
              <a:rPr lang="en-US" altLang="zh-TW"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t/>
            </a:r>
            <a:br>
              <a:rPr lang="en-US" altLang="zh-TW"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I have always felt miffed </a:t>
            </a:r>
            <a:r>
              <a:rPr lang="zh-TW" altLang="en-US" dirty="0" smtClean="0">
                <a:solidFill>
                  <a:srgbClr val="FFFFFF"/>
                </a:solidFill>
                <a:latin typeface="Arial" panose="020B0604020202020204" pitchFamily="34" charset="0"/>
                <a:cs typeface="Arial" panose="020B0604020202020204" pitchFamily="34" charset="0"/>
              </a:rPr>
              <a:t>（</a:t>
            </a:r>
            <a:r>
              <a:rPr lang="zh-TW" altLang="en-US" dirty="0" smtClean="0">
                <a:solidFill>
                  <a:srgbClr val="FFFFFF"/>
                </a:solidFill>
                <a:latin typeface="標楷體" panose="03000509000000000000" pitchFamily="65" charset="-120"/>
                <a:ea typeface="標楷體" panose="03000509000000000000" pitchFamily="65" charset="-120"/>
                <a:cs typeface="Arial" panose="020B0604020202020204" pitchFamily="34" charset="0"/>
              </a:rPr>
              <a:t>不爽</a:t>
            </a:r>
            <a:r>
              <a:rPr lang="zh-TW" altLang="en-US" dirty="0" smtClean="0">
                <a:solidFill>
                  <a:srgbClr val="FFFFFF"/>
                </a:solidFill>
                <a:latin typeface="Arial" panose="020B0604020202020204" pitchFamily="34" charset="0"/>
                <a:cs typeface="Arial" panose="020B0604020202020204" pitchFamily="34" charset="0"/>
              </a:rPr>
              <a:t>）</a:t>
            </a:r>
            <a:r>
              <a:rPr lang="en-US" altLang="zh-TW" dirty="0" smtClean="0">
                <a:solidFill>
                  <a:srgbClr val="FFFFFF"/>
                </a:solidFill>
                <a:latin typeface="Arial" panose="020B0604020202020204" pitchFamily="34" charset="0"/>
                <a:cs typeface="Arial" panose="020B0604020202020204" pitchFamily="34" charset="0"/>
              </a:rPr>
              <a:t>after </a:t>
            </a:r>
            <a:r>
              <a:rPr lang="en-US" altLang="zh-TW" dirty="0">
                <a:solidFill>
                  <a:srgbClr val="FFFFFF"/>
                </a:solidFill>
                <a:latin typeface="Arial" panose="020B0604020202020204" pitchFamily="34" charset="0"/>
                <a:cs typeface="Arial" panose="020B0604020202020204" pitchFamily="34" charset="0"/>
              </a:rPr>
              <a:t>reading a paper in which I felt I </a:t>
            </a:r>
            <a:r>
              <a:rPr lang="en-US" altLang="zh-TW" dirty="0" smtClean="0">
                <a:solidFill>
                  <a:srgbClr val="FFFFFF"/>
                </a:solidFill>
                <a:latin typeface="Arial" panose="020B0604020202020204" pitchFamily="34" charset="0"/>
                <a:cs typeface="Arial" panose="020B0604020202020204" pitchFamily="34" charset="0"/>
              </a:rPr>
              <a:t>was</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not </a:t>
            </a:r>
            <a:r>
              <a:rPr lang="en-US" altLang="zh-TW" dirty="0">
                <a:solidFill>
                  <a:srgbClr val="FFFFFF"/>
                </a:solidFill>
                <a:latin typeface="Arial" panose="020B0604020202020204" pitchFamily="34" charset="0"/>
                <a:cs typeface="Arial" panose="020B0604020202020204" pitchFamily="34" charset="0"/>
              </a:rPr>
              <a:t>being given proper credit, and it is safe to conjecture that the </a:t>
            </a:r>
            <a:r>
              <a:rPr lang="en-US" altLang="zh-TW" dirty="0" smtClean="0">
                <a:solidFill>
                  <a:srgbClr val="FFFFFF"/>
                </a:solidFill>
                <a:latin typeface="Arial" panose="020B0604020202020204" pitchFamily="34" charset="0"/>
                <a:cs typeface="Arial" panose="020B0604020202020204" pitchFamily="34" charset="0"/>
              </a:rPr>
              <a:t>same</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happens </a:t>
            </a:r>
            <a:r>
              <a:rPr lang="en-US" altLang="zh-TW" dirty="0">
                <a:solidFill>
                  <a:srgbClr val="FFFFFF"/>
                </a:solidFill>
                <a:latin typeface="Arial" panose="020B0604020202020204" pitchFamily="34" charset="0"/>
                <a:cs typeface="Arial" panose="020B0604020202020204" pitchFamily="34" charset="0"/>
              </a:rPr>
              <a:t>to everyone else.</a:t>
            </a:r>
            <a:endParaRPr lang="zh-TW" alt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401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5" y="609599"/>
            <a:ext cx="9843182" cy="6102285"/>
          </a:xfrm>
        </p:spPr>
        <p:txBody>
          <a:bodyPr>
            <a:normAutofit/>
          </a:bodyPr>
          <a:lstStyle/>
          <a:p>
            <a:pPr marL="354013" indent="-354013"/>
            <a:r>
              <a:rPr lang="en-US" altLang="zh-TW" sz="4000" dirty="0">
                <a:solidFill>
                  <a:srgbClr val="FFFFFF"/>
                </a:solidFill>
                <a:latin typeface="Arial" panose="020B0604020202020204" pitchFamily="34" charset="0"/>
                <a:cs typeface="Arial" panose="020B0604020202020204" pitchFamily="34" charset="0"/>
              </a:rPr>
              <a:t>9. </a:t>
            </a:r>
            <a:r>
              <a:rPr lang="en-US" altLang="zh-TW" sz="4000" dirty="0" smtClean="0">
                <a:solidFill>
                  <a:srgbClr val="FFFFFF"/>
                </a:solidFill>
                <a:latin typeface="Arial" panose="020B0604020202020204" pitchFamily="34" charset="0"/>
                <a:cs typeface="Arial" panose="020B0604020202020204" pitchFamily="34" charset="0"/>
              </a:rPr>
              <a:t>Write </a:t>
            </a:r>
            <a:r>
              <a:rPr lang="en-US" altLang="zh-TW" sz="4000" dirty="0">
                <a:solidFill>
                  <a:srgbClr val="FFFFFF"/>
                </a:solidFill>
                <a:latin typeface="Arial" panose="020B0604020202020204" pitchFamily="34" charset="0"/>
                <a:cs typeface="Arial" panose="020B0604020202020204" pitchFamily="34" charset="0"/>
              </a:rPr>
              <a:t>informative </a:t>
            </a:r>
            <a:r>
              <a:rPr lang="en-US" altLang="zh-TW" sz="4000" dirty="0" smtClean="0">
                <a:solidFill>
                  <a:srgbClr val="FFFFFF"/>
                </a:solidFill>
                <a:latin typeface="Arial" panose="020B0604020202020204" pitchFamily="34" charset="0"/>
                <a:cs typeface="Arial" panose="020B0604020202020204" pitchFamily="34" charset="0"/>
              </a:rPr>
              <a:t>introductions</a:t>
            </a: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zh-TW" altLang="en-US" dirty="0" smtClean="0">
                <a:solidFill>
                  <a:srgbClr val="FFFF00"/>
                </a:solidFill>
                <a:latin typeface="標楷體" panose="03000509000000000000" pitchFamily="65" charset="-120"/>
                <a:ea typeface="標楷體" panose="03000509000000000000" pitchFamily="65" charset="-120"/>
                <a:cs typeface="Arial" panose="020B0604020202020204" pitchFamily="34" charset="0"/>
              </a:rPr>
              <a:t>概述部分寫不好，誰還想看下文</a:t>
            </a: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Nowadays, reading a mathematics paper from top to bottom is </a:t>
            </a:r>
            <a:r>
              <a:rPr lang="en-US" altLang="zh-TW" dirty="0" smtClean="0">
                <a:solidFill>
                  <a:srgbClr val="FFFFFF"/>
                </a:solidFill>
                <a:latin typeface="Arial" panose="020B0604020202020204" pitchFamily="34" charset="0"/>
                <a:cs typeface="Arial" panose="020B0604020202020204" pitchFamily="34" charset="0"/>
              </a:rPr>
              <a:t>a</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rare </a:t>
            </a:r>
            <a:r>
              <a:rPr lang="en-US" altLang="zh-TW" dirty="0">
                <a:solidFill>
                  <a:srgbClr val="FFFFFF"/>
                </a:solidFill>
                <a:latin typeface="Arial" panose="020B0604020202020204" pitchFamily="34" charset="0"/>
                <a:cs typeface="Arial" panose="020B0604020202020204" pitchFamily="34" charset="0"/>
              </a:rPr>
              <a:t>event. If we wish our paper to be read, we had better </a:t>
            </a:r>
            <a:r>
              <a:rPr lang="en-US" altLang="zh-TW" dirty="0" smtClean="0">
                <a:solidFill>
                  <a:srgbClr val="FFFFFF"/>
                </a:solidFill>
                <a:latin typeface="Arial" panose="020B0604020202020204" pitchFamily="34" charset="0"/>
                <a:cs typeface="Arial" panose="020B0604020202020204" pitchFamily="34" charset="0"/>
              </a:rPr>
              <a:t>provide</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our </a:t>
            </a:r>
            <a:r>
              <a:rPr lang="en-US" altLang="zh-TW" dirty="0">
                <a:solidFill>
                  <a:srgbClr val="FFFFFF"/>
                </a:solidFill>
                <a:latin typeface="Arial" panose="020B0604020202020204" pitchFamily="34" charset="0"/>
                <a:cs typeface="Arial" panose="020B0604020202020204" pitchFamily="34" charset="0"/>
              </a:rPr>
              <a:t>prospective readers with strong motivation to do so.</a:t>
            </a:r>
            <a:endParaRPr lang="zh-TW" alt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84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599"/>
            <a:ext cx="10521608" cy="5928853"/>
          </a:xfrm>
        </p:spPr>
        <p:txBody>
          <a:bodyPr>
            <a:normAutofit/>
          </a:bodyPr>
          <a:lstStyle/>
          <a:p>
            <a:pPr marL="354013" indent="-354013"/>
            <a:r>
              <a:rPr lang="en-US" altLang="zh-TW" sz="4000" dirty="0">
                <a:solidFill>
                  <a:srgbClr val="FFFFFF"/>
                </a:solidFill>
                <a:latin typeface="Arial" panose="020B0604020202020204" pitchFamily="34" charset="0"/>
                <a:cs typeface="Arial" panose="020B0604020202020204" pitchFamily="34" charset="0"/>
              </a:rPr>
              <a:t>10. Be prepared for old </a:t>
            </a:r>
            <a:r>
              <a:rPr lang="en-US" altLang="zh-TW" sz="4000" dirty="0" smtClean="0">
                <a:solidFill>
                  <a:srgbClr val="FFFFFF"/>
                </a:solidFill>
                <a:latin typeface="Arial" panose="020B0604020202020204" pitchFamily="34" charset="0"/>
                <a:cs typeface="Arial" panose="020B0604020202020204" pitchFamily="34" charset="0"/>
              </a:rPr>
              <a:t>age</a:t>
            </a:r>
            <a:br>
              <a:rPr lang="en-US" altLang="zh-TW" sz="4000"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zh-TW" altLang="en-US" dirty="0" smtClean="0">
                <a:solidFill>
                  <a:srgbClr val="FFFFFF"/>
                </a:solidFill>
                <a:latin typeface="標楷體" panose="03000509000000000000" pitchFamily="65" charset="-120"/>
                <a:ea typeface="標楷體" panose="03000509000000000000" pitchFamily="65" charset="-120"/>
                <a:cs typeface="Arial" panose="020B0604020202020204" pitchFamily="34" charset="0"/>
              </a:rPr>
              <a:t>為老年做好心理準備</a:t>
            </a:r>
            <a:r>
              <a:rPr lang="en-US" altLang="zh-TW" dirty="0" smtClean="0">
                <a:solidFill>
                  <a:srgbClr val="FFFFFF"/>
                </a:solidFill>
                <a:latin typeface="Arial" panose="020B0604020202020204" pitchFamily="34" charset="0"/>
                <a:cs typeface="Arial" panose="020B0604020202020204" pitchFamily="34" charset="0"/>
              </a:rPr>
              <a:t/>
            </a:r>
            <a:br>
              <a:rPr lang="en-US" altLang="zh-TW" dirty="0" smtClean="0">
                <a:solidFill>
                  <a:srgbClr val="FFFFFF"/>
                </a:solidFill>
                <a:latin typeface="Arial" panose="020B0604020202020204" pitchFamily="34" charset="0"/>
                <a:cs typeface="Arial" panose="020B0604020202020204" pitchFamily="34" charset="0"/>
              </a:rPr>
            </a:br>
            <a:r>
              <a:rPr lang="en-US" altLang="zh-TW" dirty="0">
                <a:solidFill>
                  <a:srgbClr val="FFFFFF"/>
                </a:solidFill>
                <a:latin typeface="Arial" panose="020B0604020202020204" pitchFamily="34" charset="0"/>
                <a:cs typeface="Arial" panose="020B0604020202020204" pitchFamily="34" charset="0"/>
              </a:rPr>
              <a:t/>
            </a:r>
            <a:br>
              <a:rPr lang="en-US" altLang="zh-TW" dirty="0">
                <a:solidFill>
                  <a:srgbClr val="FFFFFF"/>
                </a:solidFill>
                <a:latin typeface="Arial" panose="020B0604020202020204" pitchFamily="34" charset="0"/>
                <a:cs typeface="Arial" panose="020B0604020202020204" pitchFamily="34" charset="0"/>
              </a:rPr>
            </a:br>
            <a:r>
              <a:rPr lang="en-US" altLang="zh-TW" dirty="0" smtClean="0">
                <a:solidFill>
                  <a:srgbClr val="FFFFFF"/>
                </a:solidFill>
                <a:latin typeface="Arial" panose="020B0604020202020204" pitchFamily="34" charset="0"/>
                <a:cs typeface="Arial" panose="020B0604020202020204" pitchFamily="34" charset="0"/>
              </a:rPr>
              <a:t>You </a:t>
            </a:r>
            <a:r>
              <a:rPr lang="en-US" altLang="zh-TW" dirty="0">
                <a:solidFill>
                  <a:srgbClr val="FFFFFF"/>
                </a:solidFill>
                <a:latin typeface="Arial" panose="020B0604020202020204" pitchFamily="34" charset="0"/>
                <a:cs typeface="Arial" panose="020B0604020202020204" pitchFamily="34" charset="0"/>
              </a:rPr>
              <a:t>become an </a:t>
            </a:r>
            <a:r>
              <a:rPr lang="en-US" altLang="zh-TW" dirty="0">
                <a:solidFill>
                  <a:srgbClr val="FFFF00"/>
                </a:solidFill>
                <a:latin typeface="Arial" panose="020B0604020202020204" pitchFamily="34" charset="0"/>
                <a:cs typeface="Arial" panose="020B0604020202020204" pitchFamily="34" charset="0"/>
              </a:rPr>
              <a:t>institution</a:t>
            </a:r>
            <a:r>
              <a:rPr lang="en-US" altLang="zh-TW" dirty="0">
                <a:solidFill>
                  <a:srgbClr val="FFFFFF"/>
                </a:solidFill>
                <a:latin typeface="Arial" panose="020B0604020202020204" pitchFamily="34" charset="0"/>
                <a:cs typeface="Arial" panose="020B0604020202020204" pitchFamily="34" charset="0"/>
              </a:rPr>
              <a:t>, and you are treated </a:t>
            </a:r>
            <a:r>
              <a:rPr lang="en-US" altLang="zh-TW" dirty="0" smtClean="0">
                <a:solidFill>
                  <a:srgbClr val="FFFFFF"/>
                </a:solidFill>
                <a:latin typeface="Arial" panose="020B0604020202020204" pitchFamily="34" charset="0"/>
                <a:cs typeface="Arial" panose="020B0604020202020204" pitchFamily="34" charset="0"/>
              </a:rPr>
              <a:t>the</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way </a:t>
            </a:r>
            <a:r>
              <a:rPr lang="en-US" altLang="zh-TW" dirty="0">
                <a:solidFill>
                  <a:srgbClr val="FFFFFF"/>
                </a:solidFill>
                <a:latin typeface="Arial" panose="020B0604020202020204" pitchFamily="34" charset="0"/>
                <a:cs typeface="Arial" panose="020B0604020202020204" pitchFamily="34" charset="0"/>
              </a:rPr>
              <a:t>institutions are treated. You are expected to behave like a piece </a:t>
            </a:r>
            <a:r>
              <a:rPr lang="en-US" altLang="zh-TW" dirty="0" smtClean="0">
                <a:solidFill>
                  <a:srgbClr val="FFFFFF"/>
                </a:solidFill>
                <a:latin typeface="Arial" panose="020B0604020202020204" pitchFamily="34" charset="0"/>
                <a:cs typeface="Arial" panose="020B0604020202020204" pitchFamily="34" charset="0"/>
              </a:rPr>
              <a:t>of</a:t>
            </a:r>
            <a:r>
              <a:rPr lang="zh-TW" altLang="en-US" dirty="0" smtClean="0">
                <a:solidFill>
                  <a:srgbClr val="FFFFFF"/>
                </a:solidFill>
                <a:latin typeface="Arial" panose="020B0604020202020204" pitchFamily="34" charset="0"/>
                <a:cs typeface="Arial" panose="020B0604020202020204" pitchFamily="34" charset="0"/>
              </a:rPr>
              <a:t> </a:t>
            </a:r>
            <a:r>
              <a:rPr lang="en-US" altLang="zh-TW" dirty="0" smtClean="0">
                <a:solidFill>
                  <a:srgbClr val="FFFFFF"/>
                </a:solidFill>
                <a:latin typeface="Arial" panose="020B0604020202020204" pitchFamily="34" charset="0"/>
                <a:cs typeface="Arial" panose="020B0604020202020204" pitchFamily="34" charset="0"/>
              </a:rPr>
              <a:t>period furniture</a:t>
            </a:r>
            <a:r>
              <a:rPr lang="zh-TW" altLang="en-US" dirty="0" smtClean="0">
                <a:solidFill>
                  <a:srgbClr val="FFFFFF"/>
                </a:solidFill>
                <a:latin typeface="Arial" panose="020B0604020202020204" pitchFamily="34" charset="0"/>
                <a:cs typeface="Arial" panose="020B0604020202020204" pitchFamily="34" charset="0"/>
              </a:rPr>
              <a:t>（</a:t>
            </a:r>
            <a:r>
              <a:rPr lang="en-US" altLang="zh-TW" dirty="0" smtClean="0">
                <a:solidFill>
                  <a:srgbClr val="FFFFFF"/>
                </a:solidFill>
                <a:latin typeface="標楷體" panose="03000509000000000000" pitchFamily="65" charset="-120"/>
                <a:ea typeface="標楷體" panose="03000509000000000000" pitchFamily="65" charset="-120"/>
                <a:cs typeface="Arial" panose="020B0604020202020204" pitchFamily="34" charset="0"/>
              </a:rPr>
              <a:t>17</a:t>
            </a:r>
            <a:r>
              <a:rPr lang="zh-TW" altLang="en-US" dirty="0" smtClean="0">
                <a:solidFill>
                  <a:srgbClr val="FFFFFF"/>
                </a:solidFill>
                <a:latin typeface="標楷體" panose="03000509000000000000" pitchFamily="65" charset="-120"/>
                <a:ea typeface="標楷體" panose="03000509000000000000" pitchFamily="65" charset="-120"/>
                <a:cs typeface="Arial" panose="020B0604020202020204" pitchFamily="34" charset="0"/>
              </a:rPr>
              <a:t>、</a:t>
            </a:r>
            <a:r>
              <a:rPr lang="en-US" altLang="zh-TW" dirty="0" smtClean="0">
                <a:solidFill>
                  <a:srgbClr val="FFFFFF"/>
                </a:solidFill>
                <a:latin typeface="標楷體" panose="03000509000000000000" pitchFamily="65" charset="-120"/>
                <a:ea typeface="標楷體" panose="03000509000000000000" pitchFamily="65" charset="-120"/>
                <a:cs typeface="Arial" panose="020B0604020202020204" pitchFamily="34" charset="0"/>
              </a:rPr>
              <a:t>8</a:t>
            </a:r>
            <a:r>
              <a:rPr lang="zh-TW" altLang="en-US" dirty="0" smtClean="0">
                <a:solidFill>
                  <a:srgbClr val="FFFFFF"/>
                </a:solidFill>
                <a:latin typeface="標楷體" panose="03000509000000000000" pitchFamily="65" charset="-120"/>
                <a:ea typeface="標楷體" panose="03000509000000000000" pitchFamily="65" charset="-120"/>
                <a:cs typeface="Arial" panose="020B0604020202020204" pitchFamily="34" charset="0"/>
              </a:rPr>
              <a:t>世紀的家具</a:t>
            </a:r>
            <a:r>
              <a:rPr lang="zh-TW" altLang="en-US" dirty="0" smtClean="0">
                <a:solidFill>
                  <a:srgbClr val="FFFFFF"/>
                </a:solidFill>
                <a:latin typeface="Arial" panose="020B0604020202020204" pitchFamily="34" charset="0"/>
                <a:cs typeface="Arial" panose="020B0604020202020204" pitchFamily="34" charset="0"/>
              </a:rPr>
              <a:t>）</a:t>
            </a:r>
            <a:r>
              <a:rPr lang="en-US" altLang="zh-TW" dirty="0" smtClean="0">
                <a:solidFill>
                  <a:srgbClr val="FFFFFF"/>
                </a:solidFill>
                <a:latin typeface="Arial" panose="020B0604020202020204" pitchFamily="34" charset="0"/>
                <a:cs typeface="Arial" panose="020B0604020202020204" pitchFamily="34" charset="0"/>
              </a:rPr>
              <a:t>, </a:t>
            </a:r>
            <a:r>
              <a:rPr lang="en-US" altLang="zh-TW" dirty="0">
                <a:solidFill>
                  <a:srgbClr val="FFFFFF"/>
                </a:solidFill>
                <a:latin typeface="Arial" panose="020B0604020202020204" pitchFamily="34" charset="0"/>
                <a:cs typeface="Arial" panose="020B0604020202020204" pitchFamily="34" charset="0"/>
              </a:rPr>
              <a:t>an architectural landmark, or an </a:t>
            </a:r>
            <a:r>
              <a:rPr lang="en-US" altLang="zh-TW" dirty="0" smtClean="0">
                <a:solidFill>
                  <a:srgbClr val="FFFFFF"/>
                </a:solidFill>
                <a:latin typeface="Arial" panose="020B0604020202020204" pitchFamily="34" charset="0"/>
                <a:cs typeface="Arial" panose="020B0604020202020204" pitchFamily="34" charset="0"/>
              </a:rPr>
              <a:t>incunabulum</a:t>
            </a:r>
            <a:r>
              <a:rPr lang="zh-TW" altLang="en-US" dirty="0" smtClean="0">
                <a:solidFill>
                  <a:srgbClr val="FFFFFF"/>
                </a:solidFill>
                <a:latin typeface="Arial" panose="020B0604020202020204" pitchFamily="34" charset="0"/>
                <a:cs typeface="Arial" panose="020B0604020202020204" pitchFamily="34" charset="0"/>
              </a:rPr>
              <a:t>（</a:t>
            </a:r>
            <a:r>
              <a:rPr lang="en-US" altLang="zh-TW" dirty="0" smtClean="0">
                <a:solidFill>
                  <a:srgbClr val="FFFFFF"/>
                </a:solidFill>
                <a:latin typeface="標楷體" panose="03000509000000000000" pitchFamily="65" charset="-120"/>
                <a:ea typeface="標楷體" panose="03000509000000000000" pitchFamily="65" charset="-120"/>
                <a:cs typeface="Arial" panose="020B0604020202020204" pitchFamily="34" charset="0"/>
              </a:rPr>
              <a:t>15</a:t>
            </a:r>
            <a:r>
              <a:rPr lang="zh-TW" altLang="en-US" dirty="0" smtClean="0">
                <a:solidFill>
                  <a:srgbClr val="FFFFFF"/>
                </a:solidFill>
                <a:latin typeface="標楷體" panose="03000509000000000000" pitchFamily="65" charset="-120"/>
                <a:ea typeface="標楷體" panose="03000509000000000000" pitchFamily="65" charset="-120"/>
                <a:cs typeface="Arial" panose="020B0604020202020204" pitchFamily="34" charset="0"/>
              </a:rPr>
              <a:t>世紀前的印刷書</a:t>
            </a:r>
            <a:r>
              <a:rPr lang="zh-TW" altLang="en-US" dirty="0" smtClean="0">
                <a:solidFill>
                  <a:srgbClr val="FFFFFF"/>
                </a:solidFill>
                <a:latin typeface="Arial" panose="020B0604020202020204" pitchFamily="34" charset="0"/>
                <a:cs typeface="Arial" panose="020B0604020202020204" pitchFamily="34" charset="0"/>
              </a:rPr>
              <a:t>）</a:t>
            </a:r>
            <a:r>
              <a:rPr lang="en-US" altLang="zh-TW" dirty="0" smtClean="0">
                <a:solidFill>
                  <a:srgbClr val="FFFFFF"/>
                </a:solidFill>
                <a:latin typeface="Arial" panose="020B0604020202020204" pitchFamily="34" charset="0"/>
                <a:cs typeface="Arial" panose="020B0604020202020204" pitchFamily="34" charset="0"/>
              </a:rPr>
              <a:t>.</a:t>
            </a:r>
            <a:endParaRPr lang="zh-TW" alt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139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600"/>
            <a:ext cx="10718254" cy="1320800"/>
          </a:xfrm>
        </p:spPr>
        <p:txBody>
          <a:bodyPr>
            <a:normAutofit/>
          </a:bodyPr>
          <a:lstStyle/>
          <a:p>
            <a:r>
              <a:rPr lang="en-US" altLang="zh-TW" sz="4000" dirty="0" smtClean="0">
                <a:solidFill>
                  <a:srgbClr val="FFFF00"/>
                </a:solidFill>
                <a:latin typeface="Arial" panose="020B0604020202020204" pitchFamily="34" charset="0"/>
                <a:cs typeface="Arial" panose="020B0604020202020204" pitchFamily="34" charset="0"/>
              </a:rPr>
              <a:t>Ten Lessons for the Survival of a Mathematics Department</a:t>
            </a:r>
            <a:endParaRPr lang="zh-TW" altLang="en-US" sz="4000" dirty="0">
              <a:solidFill>
                <a:srgbClr val="FFFF00"/>
              </a:solidFill>
              <a:latin typeface="Arial" panose="020B0604020202020204" pitchFamily="34" charset="0"/>
              <a:cs typeface="Arial" panose="020B0604020202020204" pitchFamily="34" charset="0"/>
            </a:endParaRPr>
          </a:p>
        </p:txBody>
      </p:sp>
      <p:pic>
        <p:nvPicPr>
          <p:cNvPr id="3" name="圖片 2"/>
          <p:cNvPicPr>
            <a:picLocks noChangeAspect="1"/>
          </p:cNvPicPr>
          <p:nvPr/>
        </p:nvPicPr>
        <p:blipFill>
          <a:blip r:embed="rId2"/>
          <a:stretch>
            <a:fillRect/>
          </a:stretch>
        </p:blipFill>
        <p:spPr>
          <a:xfrm>
            <a:off x="3963191" y="1637020"/>
            <a:ext cx="4146538" cy="5049534"/>
          </a:xfrm>
          <a:prstGeom prst="rect">
            <a:avLst/>
          </a:prstGeom>
        </p:spPr>
      </p:pic>
    </p:spTree>
    <p:extLst>
      <p:ext uri="{BB962C8B-B14F-4D97-AF65-F5344CB8AC3E}">
        <p14:creationId xmlns:p14="http://schemas.microsoft.com/office/powerpoint/2010/main" val="166984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77334" y="609600"/>
            <a:ext cx="9784190" cy="5857188"/>
          </a:xfrm>
        </p:spPr>
        <p:txBody>
          <a:bodyPr>
            <a:normAutofit/>
          </a:bodyPr>
          <a:lstStyle/>
          <a:p>
            <a:pPr marL="354013" indent="-354013"/>
            <a:r>
              <a:rPr lang="en-US" altLang="zh-TW" sz="4000" dirty="0">
                <a:solidFill>
                  <a:schemeClr val="tx1"/>
                </a:solidFill>
                <a:latin typeface="Arial" panose="020B0604020202020204" pitchFamily="34" charset="0"/>
                <a:cs typeface="Arial" panose="020B0604020202020204" pitchFamily="34" charset="0"/>
              </a:rPr>
              <a:t>1. Never </a:t>
            </a:r>
            <a:r>
              <a:rPr lang="en-US" altLang="zh-TW" sz="4000" dirty="0" smtClean="0">
                <a:solidFill>
                  <a:schemeClr val="tx1"/>
                </a:solidFill>
                <a:latin typeface="Arial" panose="020B0604020202020204" pitchFamily="34" charset="0"/>
                <a:cs typeface="Arial" panose="020B0604020202020204" pitchFamily="34" charset="0"/>
              </a:rPr>
              <a:t>wash </a:t>
            </a:r>
            <a:r>
              <a:rPr lang="en-US" altLang="zh-TW" sz="4000" dirty="0">
                <a:solidFill>
                  <a:schemeClr val="tx1"/>
                </a:solidFill>
                <a:latin typeface="Arial" panose="020B0604020202020204" pitchFamily="34" charset="0"/>
                <a:cs typeface="Arial" panose="020B0604020202020204" pitchFamily="34" charset="0"/>
              </a:rPr>
              <a:t>your dirty linen in </a:t>
            </a:r>
            <a:r>
              <a:rPr lang="en-US" altLang="zh-TW" sz="4000" dirty="0" smtClean="0">
                <a:solidFill>
                  <a:schemeClr val="tx1"/>
                </a:solidFill>
                <a:latin typeface="Arial" panose="020B0604020202020204" pitchFamily="34" charset="0"/>
                <a:cs typeface="Arial" panose="020B0604020202020204" pitchFamily="34" charset="0"/>
              </a:rPr>
              <a:t>public</a:t>
            </a:r>
            <a:r>
              <a:rPr lang="en-US" altLang="zh-TW" dirty="0" smtClean="0">
                <a:solidFill>
                  <a:schemeClr val="tx1"/>
                </a:solidFill>
              </a:rPr>
              <a:t/>
            </a:r>
            <a:br>
              <a:rPr lang="en-US" altLang="zh-TW" dirty="0" smtClean="0">
                <a:solidFill>
                  <a:schemeClr val="tx1"/>
                </a:solidFill>
              </a:rPr>
            </a:br>
            <a:r>
              <a:rPr lang="en-US" altLang="zh-TW" dirty="0">
                <a:solidFill>
                  <a:schemeClr val="tx1"/>
                </a:solidFill>
              </a:rPr>
              <a:t/>
            </a:r>
            <a:br>
              <a:rPr lang="en-US" altLang="zh-TW" dirty="0">
                <a:solidFill>
                  <a:schemeClr val="tx1"/>
                </a:solidFill>
              </a:rPr>
            </a:br>
            <a:r>
              <a:rPr lang="zh-TW" altLang="en-US" dirty="0" smtClean="0">
                <a:solidFill>
                  <a:srgbClr val="FFFF00"/>
                </a:solidFill>
                <a:latin typeface="標楷體" panose="03000509000000000000" pitchFamily="65" charset="-120"/>
                <a:ea typeface="標楷體" panose="03000509000000000000" pitchFamily="65" charset="-120"/>
              </a:rPr>
              <a:t>別在別的系裡講自己系上同事的壞話</a:t>
            </a:r>
            <a:r>
              <a:rPr lang="en-US" altLang="zh-TW" dirty="0" smtClean="0">
                <a:solidFill>
                  <a:schemeClr val="tx1"/>
                </a:solidFill>
                <a:latin typeface="標楷體" panose="03000509000000000000" pitchFamily="65" charset="-120"/>
                <a:ea typeface="標楷體" panose="03000509000000000000" pitchFamily="65" charset="-120"/>
              </a:rPr>
              <a:t/>
            </a:r>
            <a:br>
              <a:rPr lang="en-US" altLang="zh-TW" dirty="0" smtClean="0">
                <a:solidFill>
                  <a:schemeClr val="tx1"/>
                </a:solidFill>
                <a:latin typeface="標楷體" panose="03000509000000000000" pitchFamily="65" charset="-120"/>
                <a:ea typeface="標楷體" panose="03000509000000000000" pitchFamily="65" charset="-120"/>
              </a:rPr>
            </a:br>
            <a:r>
              <a:rPr lang="en-US" altLang="zh-TW" dirty="0">
                <a:solidFill>
                  <a:schemeClr val="tx1"/>
                </a:solidFill>
              </a:rPr>
              <a:t/>
            </a:r>
            <a:br>
              <a:rPr lang="en-US" altLang="zh-TW" dirty="0">
                <a:solidFill>
                  <a:schemeClr val="tx1"/>
                </a:solidFill>
              </a:rPr>
            </a:br>
            <a:r>
              <a:rPr lang="en-US" altLang="zh-TW" dirty="0" smtClean="0">
                <a:solidFill>
                  <a:schemeClr val="tx1"/>
                </a:solidFill>
                <a:latin typeface="Arial" panose="020B0604020202020204" pitchFamily="34" charset="0"/>
                <a:cs typeface="Arial" panose="020B0604020202020204" pitchFamily="34" charset="0"/>
              </a:rPr>
              <a:t>Departments </a:t>
            </a:r>
            <a:r>
              <a:rPr lang="en-US" altLang="zh-TW" dirty="0">
                <a:solidFill>
                  <a:schemeClr val="tx1"/>
                </a:solidFill>
                <a:latin typeface="Arial" panose="020B0604020202020204" pitchFamily="34" charset="0"/>
                <a:cs typeface="Arial" panose="020B0604020202020204" pitchFamily="34" charset="0"/>
              </a:rPr>
              <a:t>of a university are like sovereign states: there is </a:t>
            </a:r>
            <a:r>
              <a:rPr lang="en-US" altLang="zh-TW" dirty="0" smtClean="0">
                <a:solidFill>
                  <a:schemeClr val="tx1"/>
                </a:solidFill>
                <a:latin typeface="Arial" panose="020B0604020202020204" pitchFamily="34" charset="0"/>
                <a:cs typeface="Arial" panose="020B0604020202020204" pitchFamily="34" charset="0"/>
              </a:rPr>
              <a:t>no such </a:t>
            </a:r>
            <a:r>
              <a:rPr lang="en-US" altLang="zh-TW" dirty="0">
                <a:solidFill>
                  <a:schemeClr val="tx1"/>
                </a:solidFill>
                <a:latin typeface="Arial" panose="020B0604020202020204" pitchFamily="34" charset="0"/>
                <a:cs typeface="Arial" panose="020B0604020202020204" pitchFamily="34" charset="0"/>
              </a:rPr>
              <a:t>thing as charity towards one another.</a:t>
            </a:r>
            <a:endParaRPr lang="zh-TW"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688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10644258" cy="6074004"/>
          </a:xfrm>
        </p:spPr>
        <p:txBody>
          <a:bodyPr/>
          <a:lstStyle/>
          <a:p>
            <a:pPr marL="354013" indent="-354013"/>
            <a:r>
              <a:rPr lang="en-US" altLang="zh-TW" sz="4000" dirty="0">
                <a:solidFill>
                  <a:schemeClr val="tx1"/>
                </a:solidFill>
                <a:latin typeface="Arial" panose="020B0604020202020204" pitchFamily="34" charset="0"/>
                <a:cs typeface="Arial" panose="020B0604020202020204" pitchFamily="34" charset="0"/>
              </a:rPr>
              <a:t>2. Never go above the head of your </a:t>
            </a:r>
            <a:r>
              <a:rPr lang="en-US" altLang="zh-TW" sz="4000" dirty="0" smtClean="0">
                <a:solidFill>
                  <a:schemeClr val="tx1"/>
                </a:solidFill>
                <a:latin typeface="Arial" panose="020B0604020202020204" pitchFamily="34" charset="0"/>
                <a:cs typeface="Arial" panose="020B0604020202020204" pitchFamily="34" charset="0"/>
              </a:rPr>
              <a:t>department</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
            </a:r>
            <a:br>
              <a:rPr lang="en-US" altLang="zh-TW" dirty="0" smtClean="0">
                <a:solidFill>
                  <a:schemeClr val="tx1"/>
                </a:solidFill>
              </a:rPr>
            </a:br>
            <a:r>
              <a:rPr lang="zh-TW" altLang="en-US" dirty="0" smtClean="0">
                <a:solidFill>
                  <a:srgbClr val="FFFF00"/>
                </a:solidFill>
                <a:latin typeface="標楷體" panose="03000509000000000000" pitchFamily="65" charset="-120"/>
                <a:ea typeface="標楷體" panose="03000509000000000000" pitchFamily="65" charset="-120"/>
              </a:rPr>
              <a:t>別越級打報告</a:t>
            </a:r>
            <a:r>
              <a:rPr lang="en-US" altLang="zh-TW" dirty="0">
                <a:solidFill>
                  <a:srgbClr val="FFFF00"/>
                </a:solidFill>
              </a:rPr>
              <a:t/>
            </a:r>
            <a:br>
              <a:rPr lang="en-US" altLang="zh-TW" dirty="0">
                <a:solidFill>
                  <a:srgbClr val="FFFF00"/>
                </a:solidFill>
              </a:rPr>
            </a:br>
            <a:r>
              <a:rPr lang="en-US" altLang="zh-TW" dirty="0">
                <a:solidFill>
                  <a:schemeClr val="tx1"/>
                </a:solidFill>
              </a:rPr>
              <a:t/>
            </a:r>
            <a:br>
              <a:rPr lang="en-US" altLang="zh-TW" dirty="0">
                <a:solidFill>
                  <a:schemeClr val="tx1"/>
                </a:solidFill>
              </a:rPr>
            </a:br>
            <a:r>
              <a:rPr lang="en-US" altLang="zh-TW" dirty="0">
                <a:solidFill>
                  <a:schemeClr val="tx1"/>
                </a:solidFill>
                <a:latin typeface="Arial" panose="020B0604020202020204" pitchFamily="34" charset="0"/>
                <a:cs typeface="Arial" panose="020B0604020202020204" pitchFamily="34" charset="0"/>
              </a:rPr>
              <a:t>Your letter will </a:t>
            </a:r>
            <a:r>
              <a:rPr lang="en-US" altLang="zh-TW" dirty="0" smtClean="0">
                <a:solidFill>
                  <a:schemeClr val="tx1"/>
                </a:solidFill>
                <a:latin typeface="Arial" panose="020B0604020202020204" pitchFamily="34" charset="0"/>
                <a:cs typeface="Arial" panose="020B0604020202020204" pitchFamily="34" charset="0"/>
              </a:rPr>
              <a:t>be</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viewed </a:t>
            </a:r>
            <a:r>
              <a:rPr lang="en-US" altLang="zh-TW" dirty="0">
                <a:solidFill>
                  <a:schemeClr val="tx1"/>
                </a:solidFill>
                <a:latin typeface="Arial" panose="020B0604020202020204" pitchFamily="34" charset="0"/>
                <a:cs typeface="Arial" panose="020B0604020202020204" pitchFamily="34" charset="0"/>
              </a:rPr>
              <a:t>as evidence of disunity in the rank and file of mathematicians.</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Human nature being what it is, such a dean or provost is likely </a:t>
            </a:r>
            <a:r>
              <a:rPr lang="en-US" altLang="zh-TW" dirty="0" smtClean="0">
                <a:solidFill>
                  <a:schemeClr val="tx1"/>
                </a:solidFill>
                <a:latin typeface="Arial" panose="020B0604020202020204" pitchFamily="34" charset="0"/>
                <a:cs typeface="Arial" panose="020B0604020202020204" pitchFamily="34" charset="0"/>
              </a:rPr>
              <a:t>to</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remember </a:t>
            </a:r>
            <a:r>
              <a:rPr lang="en-US" altLang="zh-TW" dirty="0">
                <a:solidFill>
                  <a:schemeClr val="tx1"/>
                </a:solidFill>
                <a:latin typeface="Arial" panose="020B0604020202020204" pitchFamily="34" charset="0"/>
                <a:cs typeface="Arial" panose="020B0604020202020204" pitchFamily="34" charset="0"/>
              </a:rPr>
              <a:t>an unsolicited letter at budget time, and not very kindly </a:t>
            </a:r>
            <a:r>
              <a:rPr lang="en-US" altLang="zh-TW" dirty="0" smtClean="0">
                <a:solidFill>
                  <a:schemeClr val="tx1"/>
                </a:solidFill>
                <a:latin typeface="Arial" panose="020B0604020202020204" pitchFamily="34" charset="0"/>
                <a:cs typeface="Arial" panose="020B0604020202020204" pitchFamily="34" charset="0"/>
              </a:rPr>
              <a:t>at</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that</a:t>
            </a:r>
            <a:r>
              <a:rPr lang="en-US" altLang="zh-TW" dirty="0">
                <a:solidFill>
                  <a:schemeClr val="tx1"/>
                </a:solidFill>
                <a:latin typeface="Arial" panose="020B0604020202020204" pitchFamily="34" charset="0"/>
                <a:cs typeface="Arial" panose="020B0604020202020204" pitchFamily="34" charset="0"/>
              </a:rPr>
              <a:t>.</a:t>
            </a:r>
            <a:endParaRPr lang="zh-TW"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720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600"/>
            <a:ext cx="10049661" cy="5819480"/>
          </a:xfrm>
        </p:spPr>
        <p:txBody>
          <a:bodyPr/>
          <a:lstStyle/>
          <a:p>
            <a:pPr marL="354013" indent="-354013"/>
            <a:r>
              <a:rPr lang="en-US" altLang="zh-TW" sz="4000" dirty="0">
                <a:solidFill>
                  <a:schemeClr val="tx1"/>
                </a:solidFill>
                <a:latin typeface="Arial" panose="020B0604020202020204" pitchFamily="34" charset="0"/>
                <a:cs typeface="Arial" panose="020B0604020202020204" pitchFamily="34" charset="0"/>
              </a:rPr>
              <a:t>3. Never compare </a:t>
            </a:r>
            <a:r>
              <a:rPr lang="en-US" altLang="zh-TW" sz="4000" dirty="0" smtClean="0">
                <a:solidFill>
                  <a:schemeClr val="tx1"/>
                </a:solidFill>
                <a:latin typeface="Arial" panose="020B0604020202020204" pitchFamily="34" charset="0"/>
                <a:cs typeface="Arial" panose="020B0604020202020204" pitchFamily="34" charset="0"/>
              </a:rPr>
              <a:t>fields</a:t>
            </a:r>
            <a:r>
              <a:rPr lang="en-US" altLang="zh-TW" sz="4000" dirty="0" smtClean="0">
                <a:solidFill>
                  <a:schemeClr val="tx1"/>
                </a:solidFill>
              </a:rPr>
              <a:t/>
            </a:r>
            <a:br>
              <a:rPr lang="en-US" altLang="zh-TW" sz="4000" dirty="0" smtClean="0">
                <a:solidFill>
                  <a:schemeClr val="tx1"/>
                </a:solidFill>
              </a:rPr>
            </a:br>
            <a:r>
              <a:rPr lang="en-US" altLang="zh-TW" dirty="0">
                <a:solidFill>
                  <a:schemeClr val="tx1"/>
                </a:solidFill>
              </a:rPr>
              <a:t/>
            </a:r>
            <a:br>
              <a:rPr lang="en-US" altLang="zh-TW" dirty="0">
                <a:solidFill>
                  <a:schemeClr val="tx1"/>
                </a:solidFill>
              </a:rPr>
            </a:br>
            <a:r>
              <a:rPr lang="zh-TW" altLang="en-US" dirty="0" smtClean="0">
                <a:solidFill>
                  <a:srgbClr val="FFFF00"/>
                </a:solidFill>
                <a:latin typeface="標楷體" panose="03000509000000000000" pitchFamily="65" charset="-120"/>
                <a:ea typeface="標楷體" panose="03000509000000000000" pitchFamily="65" charset="-120"/>
              </a:rPr>
              <a:t>在外行人面前要讚美數學裡每個領域都很棒</a:t>
            </a:r>
            <a:r>
              <a:rPr lang="en-US" altLang="zh-TW" dirty="0" smtClean="0">
                <a:solidFill>
                  <a:srgbClr val="FFFF00"/>
                </a:solidFill>
                <a:latin typeface="標楷體" panose="03000509000000000000" pitchFamily="65" charset="-120"/>
                <a:ea typeface="標楷體" panose="03000509000000000000" pitchFamily="65" charset="-120"/>
              </a:rPr>
              <a:t/>
            </a:r>
            <a:br>
              <a:rPr lang="en-US" altLang="zh-TW" dirty="0" smtClean="0">
                <a:solidFill>
                  <a:srgbClr val="FFFF00"/>
                </a:solidFill>
                <a:latin typeface="標楷體" panose="03000509000000000000" pitchFamily="65" charset="-120"/>
                <a:ea typeface="標楷體" panose="03000509000000000000" pitchFamily="65" charset="-120"/>
              </a:rPr>
            </a:br>
            <a:r>
              <a:rPr lang="en-US" altLang="zh-TW" dirty="0">
                <a:solidFill>
                  <a:schemeClr val="tx1"/>
                </a:solidFill>
              </a:rPr>
              <a:t/>
            </a:r>
            <a:br>
              <a:rPr lang="en-US" altLang="zh-TW" dirty="0">
                <a:solidFill>
                  <a:schemeClr val="tx1"/>
                </a:solidFill>
              </a:rPr>
            </a:br>
            <a:r>
              <a:rPr lang="en-US" altLang="zh-TW" dirty="0" smtClean="0">
                <a:solidFill>
                  <a:schemeClr val="tx1"/>
                </a:solidFill>
                <a:latin typeface="Arial" panose="020B0604020202020204" pitchFamily="34" charset="0"/>
                <a:cs typeface="Arial" panose="020B0604020202020204" pitchFamily="34" charset="0"/>
              </a:rPr>
              <a:t>And remember,</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when </a:t>
            </a:r>
            <a:r>
              <a:rPr lang="en-US" altLang="zh-TW" dirty="0">
                <a:solidFill>
                  <a:schemeClr val="tx1"/>
                </a:solidFill>
                <a:latin typeface="Arial" panose="020B0604020202020204" pitchFamily="34" charset="0"/>
                <a:cs typeface="Arial" panose="020B0604020202020204" pitchFamily="34" charset="0"/>
              </a:rPr>
              <a:t>talking to outsiders, have nothing but praise for your </a:t>
            </a:r>
            <a:r>
              <a:rPr lang="en-US" altLang="zh-TW" dirty="0" smtClean="0">
                <a:solidFill>
                  <a:schemeClr val="tx1"/>
                </a:solidFill>
                <a:latin typeface="Arial" panose="020B0604020202020204" pitchFamily="34" charset="0"/>
                <a:cs typeface="Arial" panose="020B0604020202020204" pitchFamily="34" charset="0"/>
              </a:rPr>
              <a:t>colleagues</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in </a:t>
            </a:r>
            <a:r>
              <a:rPr lang="en-US" altLang="zh-TW" dirty="0">
                <a:solidFill>
                  <a:schemeClr val="tx1"/>
                </a:solidFill>
                <a:latin typeface="Arial" panose="020B0604020202020204" pitchFamily="34" charset="0"/>
                <a:cs typeface="Arial" panose="020B0604020202020204" pitchFamily="34" charset="0"/>
              </a:rPr>
              <a:t>all fields, even for those in </a:t>
            </a:r>
            <a:r>
              <a:rPr lang="en-US" altLang="zh-TW" dirty="0" err="1">
                <a:solidFill>
                  <a:schemeClr val="tx1"/>
                </a:solidFill>
                <a:latin typeface="Arial" panose="020B0604020202020204" pitchFamily="34" charset="0"/>
                <a:cs typeface="Arial" panose="020B0604020202020204" pitchFamily="34" charset="0"/>
              </a:rPr>
              <a:t>combinatorics</a:t>
            </a:r>
            <a:r>
              <a:rPr lang="en-US" altLang="zh-TW" dirty="0">
                <a:solidFill>
                  <a:schemeClr val="tx1"/>
                </a:solidFill>
                <a:latin typeface="Arial" panose="020B0604020202020204" pitchFamily="34" charset="0"/>
                <a:cs typeface="Arial" panose="020B0604020202020204" pitchFamily="34" charset="0"/>
              </a:rPr>
              <a:t>. All public shows of </a:t>
            </a:r>
            <a:r>
              <a:rPr lang="en-US" altLang="zh-TW" dirty="0" smtClean="0">
                <a:solidFill>
                  <a:schemeClr val="tx1"/>
                </a:solidFill>
                <a:latin typeface="Arial" panose="020B0604020202020204" pitchFamily="34" charset="0"/>
                <a:cs typeface="Arial" panose="020B0604020202020204" pitchFamily="34" charset="0"/>
              </a:rPr>
              <a:t>disunity</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are </a:t>
            </a:r>
            <a:r>
              <a:rPr lang="en-US" altLang="zh-TW" dirty="0">
                <a:solidFill>
                  <a:schemeClr val="tx1"/>
                </a:solidFill>
                <a:latin typeface="Arial" panose="020B0604020202020204" pitchFamily="34" charset="0"/>
                <a:cs typeface="Arial" panose="020B0604020202020204" pitchFamily="34" charset="0"/>
              </a:rPr>
              <a:t>ultimately harmful to the well-being of mathematics.</a:t>
            </a:r>
            <a:endParaRPr lang="zh-TW"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98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598"/>
            <a:ext cx="10521609" cy="6248401"/>
          </a:xfrm>
        </p:spPr>
        <p:txBody>
          <a:bodyPr>
            <a:normAutofit/>
          </a:bodyPr>
          <a:lstStyle/>
          <a:p>
            <a:pPr marL="354013" indent="-354013"/>
            <a:r>
              <a:rPr lang="en-US" altLang="zh-TW" sz="4000" dirty="0">
                <a:solidFill>
                  <a:schemeClr val="tx1"/>
                </a:solidFill>
                <a:latin typeface="Arial" panose="020B0604020202020204" pitchFamily="34" charset="0"/>
                <a:cs typeface="Arial" panose="020B0604020202020204" pitchFamily="34" charset="0"/>
              </a:rPr>
              <a:t>4. Remember that the grocery bill is a piece of mathematics </a:t>
            </a:r>
            <a:r>
              <a:rPr lang="en-US" altLang="zh-TW" sz="4000" dirty="0" smtClean="0">
                <a:solidFill>
                  <a:schemeClr val="tx1"/>
                </a:solidFill>
                <a:latin typeface="Arial" panose="020B0604020202020204" pitchFamily="34" charset="0"/>
                <a:cs typeface="Arial" panose="020B0604020202020204" pitchFamily="34" charset="0"/>
              </a:rPr>
              <a:t>too</a:t>
            </a:r>
            <a:br>
              <a:rPr lang="en-US" altLang="zh-TW" sz="4000" dirty="0" smtClean="0">
                <a:solidFill>
                  <a:schemeClr val="tx1"/>
                </a:solidFill>
                <a:latin typeface="Arial" panose="020B0604020202020204" pitchFamily="34" charset="0"/>
                <a:cs typeface="Arial" panose="020B0604020202020204" pitchFamily="34" charset="0"/>
              </a:rPr>
            </a:br>
            <a:r>
              <a:rPr lang="en-US" altLang="zh-TW" dirty="0" smtClean="0">
                <a:solidFill>
                  <a:schemeClr val="tx1"/>
                </a:solidFill>
              </a:rPr>
              <a:t/>
            </a:r>
            <a:br>
              <a:rPr lang="en-US" altLang="zh-TW" dirty="0" smtClean="0">
                <a:solidFill>
                  <a:schemeClr val="tx1"/>
                </a:solidFill>
              </a:rPr>
            </a:br>
            <a:r>
              <a:rPr lang="zh-TW" altLang="en-US" dirty="0" smtClean="0">
                <a:solidFill>
                  <a:srgbClr val="FFFF00"/>
                </a:solidFill>
                <a:latin typeface="標楷體" panose="03000509000000000000" pitchFamily="65" charset="-120"/>
                <a:ea typeface="標楷體" panose="03000509000000000000" pitchFamily="65" charset="-120"/>
              </a:rPr>
              <a:t>別瞧不起別人使用的數學</a:t>
            </a:r>
            <a:r>
              <a:rPr lang="en-US" altLang="zh-TW" dirty="0">
                <a:solidFill>
                  <a:srgbClr val="FFFF00"/>
                </a:solidFill>
                <a:latin typeface="標楷體" panose="03000509000000000000" pitchFamily="65" charset="-120"/>
                <a:ea typeface="標楷體" panose="03000509000000000000" pitchFamily="65" charset="-120"/>
              </a:rPr>
              <a:t/>
            </a:r>
            <a:br>
              <a:rPr lang="en-US" altLang="zh-TW" dirty="0">
                <a:solidFill>
                  <a:srgbClr val="FFFF00"/>
                </a:solidFill>
                <a:latin typeface="標楷體" panose="03000509000000000000" pitchFamily="65" charset="-120"/>
                <a:ea typeface="標楷體" panose="03000509000000000000" pitchFamily="65" charset="-120"/>
              </a:rPr>
            </a:br>
            <a:r>
              <a:rPr lang="en-US" altLang="zh-TW" dirty="0">
                <a:solidFill>
                  <a:schemeClr val="tx1"/>
                </a:solidFill>
              </a:rPr>
              <a:t/>
            </a:r>
            <a:br>
              <a:rPr lang="en-US" altLang="zh-TW" dirty="0">
                <a:solidFill>
                  <a:schemeClr val="tx1"/>
                </a:solidFill>
              </a:rPr>
            </a:br>
            <a:r>
              <a:rPr lang="en-US" altLang="zh-TW" dirty="0" smtClean="0">
                <a:solidFill>
                  <a:schemeClr val="tx1"/>
                </a:solidFill>
                <a:latin typeface="Arial" panose="020B0604020202020204" pitchFamily="34" charset="0"/>
                <a:cs typeface="Arial" panose="020B0604020202020204" pitchFamily="34" charset="0"/>
              </a:rPr>
              <a:t>At </a:t>
            </a:r>
            <a:r>
              <a:rPr lang="en-US" altLang="zh-TW" dirty="0">
                <a:solidFill>
                  <a:schemeClr val="tx1"/>
                </a:solidFill>
                <a:latin typeface="Arial" panose="020B0604020202020204" pitchFamily="34" charset="0"/>
                <a:cs typeface="Arial" panose="020B0604020202020204" pitchFamily="34" charset="0"/>
              </a:rPr>
              <a:t>other times, a careless statement </a:t>
            </a:r>
            <a:r>
              <a:rPr lang="en-US" altLang="zh-TW" dirty="0" smtClean="0">
                <a:solidFill>
                  <a:schemeClr val="tx1"/>
                </a:solidFill>
                <a:latin typeface="Arial" panose="020B0604020202020204" pitchFamily="34" charset="0"/>
                <a:cs typeface="Arial" panose="020B0604020202020204" pitchFamily="34" charset="0"/>
              </a:rPr>
              <a:t>of</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relative </a:t>
            </a:r>
            <a:r>
              <a:rPr lang="en-US" altLang="zh-TW" dirty="0">
                <a:solidFill>
                  <a:schemeClr val="tx1"/>
                </a:solidFill>
                <a:latin typeface="Arial" panose="020B0604020202020204" pitchFamily="34" charset="0"/>
                <a:cs typeface="Arial" panose="020B0604020202020204" pitchFamily="34" charset="0"/>
              </a:rPr>
              <a:t>values is more likely to turn potential friends of </a:t>
            </a:r>
            <a:r>
              <a:rPr lang="en-US" altLang="zh-TW" dirty="0" smtClean="0">
                <a:solidFill>
                  <a:schemeClr val="tx1"/>
                </a:solidFill>
                <a:latin typeface="Arial" panose="020B0604020202020204" pitchFamily="34" charset="0"/>
                <a:cs typeface="Arial" panose="020B0604020202020204" pitchFamily="34" charset="0"/>
              </a:rPr>
              <a:t>mathematics into </a:t>
            </a:r>
            <a:r>
              <a:rPr lang="en-US" altLang="zh-TW" dirty="0">
                <a:solidFill>
                  <a:schemeClr val="tx1"/>
                </a:solidFill>
                <a:latin typeface="Arial" panose="020B0604020202020204" pitchFamily="34" charset="0"/>
                <a:cs typeface="Arial" panose="020B0604020202020204" pitchFamily="34" charset="0"/>
              </a:rPr>
              <a:t>enemies of our field. Believe me, we are going to need all </a:t>
            </a:r>
            <a:r>
              <a:rPr lang="en-US" altLang="zh-TW" dirty="0" smtClean="0">
                <a:solidFill>
                  <a:schemeClr val="tx1"/>
                </a:solidFill>
                <a:latin typeface="Arial" panose="020B0604020202020204" pitchFamily="34" charset="0"/>
                <a:cs typeface="Arial" panose="020B0604020202020204" pitchFamily="34" charset="0"/>
              </a:rPr>
              <a:t>the</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friends we </a:t>
            </a:r>
            <a:r>
              <a:rPr lang="en-US" altLang="zh-TW" dirty="0">
                <a:solidFill>
                  <a:schemeClr val="tx1"/>
                </a:solidFill>
                <a:latin typeface="Arial" panose="020B0604020202020204" pitchFamily="34" charset="0"/>
                <a:cs typeface="Arial" panose="020B0604020202020204" pitchFamily="34" charset="0"/>
              </a:rPr>
              <a:t>can get.</a:t>
            </a:r>
            <a:endParaRPr lang="zh-TW"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525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599"/>
            <a:ext cx="10324964" cy="6017443"/>
          </a:xfrm>
        </p:spPr>
        <p:txBody>
          <a:bodyPr/>
          <a:lstStyle/>
          <a:p>
            <a:pPr marL="354013" indent="-354013"/>
            <a:r>
              <a:rPr lang="en-US" altLang="zh-TW" sz="4000" dirty="0" smtClean="0">
                <a:solidFill>
                  <a:schemeClr val="tx1"/>
                </a:solidFill>
                <a:latin typeface="Arial" panose="020B0604020202020204" pitchFamily="34" charset="0"/>
                <a:cs typeface="Arial" panose="020B0604020202020204" pitchFamily="34" charset="0"/>
              </a:rPr>
              <a:t>5. </a:t>
            </a:r>
            <a:r>
              <a:rPr lang="en-US" altLang="zh-TW" sz="4000" dirty="0">
                <a:solidFill>
                  <a:schemeClr val="tx1"/>
                </a:solidFill>
                <a:latin typeface="Arial" panose="020B0604020202020204" pitchFamily="34" charset="0"/>
                <a:cs typeface="Arial" panose="020B0604020202020204" pitchFamily="34" charset="0"/>
              </a:rPr>
              <a:t>Do not look down on good </a:t>
            </a:r>
            <a:r>
              <a:rPr lang="en-US" altLang="zh-TW" sz="4000" dirty="0" smtClean="0">
                <a:solidFill>
                  <a:schemeClr val="tx1"/>
                </a:solidFill>
                <a:latin typeface="Arial" panose="020B0604020202020204" pitchFamily="34" charset="0"/>
                <a:cs typeface="Arial" panose="020B0604020202020204" pitchFamily="34" charset="0"/>
              </a:rPr>
              <a:t>teachers</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
            </a:r>
            <a:br>
              <a:rPr lang="en-US" altLang="zh-TW" dirty="0" smtClean="0">
                <a:solidFill>
                  <a:schemeClr val="tx1"/>
                </a:solidFill>
              </a:rPr>
            </a:br>
            <a:r>
              <a:rPr lang="zh-TW" altLang="en-US" dirty="0" smtClean="0">
                <a:solidFill>
                  <a:srgbClr val="FFFF00"/>
                </a:solidFill>
                <a:latin typeface="標楷體" panose="03000509000000000000" pitchFamily="65" charset="-120"/>
                <a:ea typeface="標楷體" panose="03000509000000000000" pitchFamily="65" charset="-120"/>
              </a:rPr>
              <a:t>會教書的老師是系上的寶</a:t>
            </a:r>
            <a:r>
              <a:rPr lang="en-US" altLang="zh-TW" dirty="0">
                <a:solidFill>
                  <a:srgbClr val="FFFF00"/>
                </a:solidFill>
                <a:latin typeface="標楷體" panose="03000509000000000000" pitchFamily="65" charset="-120"/>
                <a:ea typeface="標楷體" panose="03000509000000000000" pitchFamily="65" charset="-120"/>
              </a:rPr>
              <a:t/>
            </a:r>
            <a:br>
              <a:rPr lang="en-US" altLang="zh-TW" dirty="0">
                <a:solidFill>
                  <a:srgbClr val="FFFF00"/>
                </a:solidFill>
                <a:latin typeface="標楷體" panose="03000509000000000000" pitchFamily="65" charset="-120"/>
                <a:ea typeface="標楷體" panose="03000509000000000000" pitchFamily="65" charset="-120"/>
              </a:rPr>
            </a:br>
            <a:r>
              <a:rPr lang="en-US" altLang="zh-TW" dirty="0">
                <a:solidFill>
                  <a:schemeClr val="tx1"/>
                </a:solidFill>
              </a:rPr>
              <a:t/>
            </a:r>
            <a:br>
              <a:rPr lang="en-US" altLang="zh-TW" dirty="0">
                <a:solidFill>
                  <a:schemeClr val="tx1"/>
                </a:solidFill>
              </a:rPr>
            </a:br>
            <a:r>
              <a:rPr lang="en-US" altLang="zh-TW" dirty="0">
                <a:solidFill>
                  <a:schemeClr val="tx1"/>
                </a:solidFill>
                <a:latin typeface="Arial" panose="020B0604020202020204" pitchFamily="34" charset="0"/>
                <a:cs typeface="Arial" panose="020B0604020202020204" pitchFamily="34" charset="0"/>
              </a:rPr>
              <a:t>When Mr. Smith dies and decides to leave his fortune to our </a:t>
            </a:r>
            <a:r>
              <a:rPr lang="en-US" altLang="zh-TW" dirty="0" smtClean="0">
                <a:solidFill>
                  <a:schemeClr val="tx1"/>
                </a:solidFill>
                <a:latin typeface="Arial" panose="020B0604020202020204" pitchFamily="34" charset="0"/>
                <a:cs typeface="Arial" panose="020B0604020202020204" pitchFamily="34" charset="0"/>
              </a:rPr>
              <a:t>mathematics department</a:t>
            </a:r>
            <a:r>
              <a:rPr lang="en-US" altLang="zh-TW" dirty="0">
                <a:solidFill>
                  <a:schemeClr val="tx1"/>
                </a:solidFill>
                <a:latin typeface="Arial" panose="020B0604020202020204" pitchFamily="34" charset="0"/>
                <a:cs typeface="Arial" panose="020B0604020202020204" pitchFamily="34" charset="0"/>
              </a:rPr>
              <a:t>, it will be because he remembers his good </a:t>
            </a:r>
            <a:r>
              <a:rPr lang="en-US" altLang="zh-TW" dirty="0" smtClean="0">
                <a:solidFill>
                  <a:schemeClr val="tx1"/>
                </a:solidFill>
                <a:latin typeface="Arial" panose="020B0604020202020204" pitchFamily="34" charset="0"/>
                <a:cs typeface="Arial" panose="020B0604020202020204" pitchFamily="34" charset="0"/>
              </a:rPr>
              <a:t>teacher Dr</a:t>
            </a:r>
            <a:r>
              <a:rPr lang="en-US" altLang="zh-TW" dirty="0">
                <a:solidFill>
                  <a:schemeClr val="tx1"/>
                </a:solidFill>
                <a:latin typeface="Arial" panose="020B0604020202020204" pitchFamily="34" charset="0"/>
                <a:cs typeface="Arial" panose="020B0604020202020204" pitchFamily="34" charset="0"/>
              </a:rPr>
              <a:t>. Jones who never made it beyond associate professor, not </a:t>
            </a:r>
            <a:r>
              <a:rPr lang="en-US" altLang="zh-TW" dirty="0" smtClean="0">
                <a:solidFill>
                  <a:schemeClr val="tx1"/>
                </a:solidFill>
                <a:latin typeface="Arial" panose="020B0604020202020204" pitchFamily="34" charset="0"/>
                <a:cs typeface="Arial" panose="020B0604020202020204" pitchFamily="34" charset="0"/>
              </a:rPr>
              <a:t>because of </a:t>
            </a:r>
            <a:r>
              <a:rPr lang="en-US" altLang="zh-TW" dirty="0">
                <a:solidFill>
                  <a:schemeClr val="tx1"/>
                </a:solidFill>
                <a:latin typeface="Arial" panose="020B0604020202020204" pitchFamily="34" charset="0"/>
                <a:cs typeface="Arial" panose="020B0604020202020204" pitchFamily="34" charset="0"/>
              </a:rPr>
              <a:t>the wonderful research papers you have written.</a:t>
            </a:r>
            <a:endParaRPr lang="zh-TW"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982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10570769" cy="5885468"/>
          </a:xfrm>
        </p:spPr>
        <p:txBody>
          <a:bodyPr/>
          <a:lstStyle/>
          <a:p>
            <a:pPr marL="354013" indent="-354013"/>
            <a:r>
              <a:rPr lang="en-US" altLang="zh-TW" sz="4000" dirty="0">
                <a:solidFill>
                  <a:schemeClr val="tx1"/>
                </a:solidFill>
                <a:latin typeface="Arial" panose="020B0604020202020204" pitchFamily="34" charset="0"/>
                <a:cs typeface="Arial" panose="020B0604020202020204" pitchFamily="34" charset="0"/>
              </a:rPr>
              <a:t>6. Write expository </a:t>
            </a:r>
            <a:r>
              <a:rPr lang="en-US" altLang="zh-TW" sz="4000" dirty="0" smtClean="0">
                <a:solidFill>
                  <a:schemeClr val="tx1"/>
                </a:solidFill>
                <a:latin typeface="Arial" panose="020B0604020202020204" pitchFamily="34" charset="0"/>
                <a:cs typeface="Arial" panose="020B0604020202020204" pitchFamily="34" charset="0"/>
              </a:rPr>
              <a:t>papers</a:t>
            </a:r>
            <a:r>
              <a:rPr lang="en-US" altLang="zh-TW" dirty="0" smtClean="0">
                <a:solidFill>
                  <a:schemeClr val="tx1"/>
                </a:solidFill>
              </a:rPr>
              <a:t/>
            </a:r>
            <a:br>
              <a:rPr lang="en-US" altLang="zh-TW" dirty="0" smtClean="0">
                <a:solidFill>
                  <a:schemeClr val="tx1"/>
                </a:solidFill>
              </a:rPr>
            </a:br>
            <a:r>
              <a:rPr lang="en-US" altLang="zh-TW" dirty="0">
                <a:solidFill>
                  <a:schemeClr val="tx1"/>
                </a:solidFill>
              </a:rPr>
              <a:t/>
            </a:r>
            <a:br>
              <a:rPr lang="en-US" altLang="zh-TW" dirty="0">
                <a:solidFill>
                  <a:schemeClr val="tx1"/>
                </a:solidFill>
              </a:rPr>
            </a:br>
            <a:r>
              <a:rPr lang="zh-TW" altLang="en-US" dirty="0" smtClean="0">
                <a:solidFill>
                  <a:srgbClr val="FFFF00"/>
                </a:solidFill>
                <a:latin typeface="標楷體" panose="03000509000000000000" pitchFamily="65" charset="-120"/>
                <a:ea typeface="標楷體" panose="03000509000000000000" pitchFamily="65" charset="-120"/>
              </a:rPr>
              <a:t>要會推銷數學的成果</a:t>
            </a:r>
            <a:r>
              <a:rPr lang="en-US" altLang="zh-TW" dirty="0" smtClean="0">
                <a:solidFill>
                  <a:schemeClr val="tx1"/>
                </a:solidFill>
              </a:rPr>
              <a:t/>
            </a:r>
            <a:br>
              <a:rPr lang="en-US" altLang="zh-TW" dirty="0" smtClean="0">
                <a:solidFill>
                  <a:schemeClr val="tx1"/>
                </a:solidFill>
              </a:rPr>
            </a:br>
            <a:r>
              <a:rPr lang="en-US" altLang="zh-TW" dirty="0">
                <a:solidFill>
                  <a:schemeClr val="tx1"/>
                </a:solidFill>
              </a:rPr>
              <a:t/>
            </a:r>
            <a:br>
              <a:rPr lang="en-US" altLang="zh-TW" dirty="0">
                <a:solidFill>
                  <a:schemeClr val="tx1"/>
                </a:solidFill>
              </a:rPr>
            </a:br>
            <a:r>
              <a:rPr lang="en-US" altLang="zh-TW" dirty="0" smtClean="0">
                <a:solidFill>
                  <a:schemeClr val="tx1"/>
                </a:solidFill>
                <a:latin typeface="Arial" panose="020B0604020202020204" pitchFamily="34" charset="0"/>
                <a:cs typeface="Arial" panose="020B0604020202020204" pitchFamily="34" charset="0"/>
              </a:rPr>
              <a:t>It </a:t>
            </a:r>
            <a:r>
              <a:rPr lang="en-US" altLang="zh-TW" dirty="0">
                <a:solidFill>
                  <a:schemeClr val="tx1"/>
                </a:solidFill>
                <a:latin typeface="Arial" panose="020B0604020202020204" pitchFamily="34" charset="0"/>
                <a:cs typeface="Arial" panose="020B0604020202020204" pitchFamily="34" charset="0"/>
              </a:rPr>
              <a:t>is </a:t>
            </a:r>
            <a:r>
              <a:rPr lang="en-US" altLang="zh-TW" dirty="0" smtClean="0">
                <a:solidFill>
                  <a:schemeClr val="tx1"/>
                </a:solidFill>
                <a:latin typeface="Arial" panose="020B0604020202020204" pitchFamily="34" charset="0"/>
                <a:cs typeface="Arial" panose="020B0604020202020204" pitchFamily="34" charset="0"/>
              </a:rPr>
              <a:t>not</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enough </a:t>
            </a:r>
            <a:r>
              <a:rPr lang="en-US" altLang="zh-TW" dirty="0">
                <a:solidFill>
                  <a:schemeClr val="tx1"/>
                </a:solidFill>
                <a:latin typeface="Arial" panose="020B0604020202020204" pitchFamily="34" charset="0"/>
                <a:cs typeface="Arial" panose="020B0604020202020204" pitchFamily="34" charset="0"/>
              </a:rPr>
              <a:t>for you (or anyone) to have a good product to sell; you </a:t>
            </a:r>
            <a:r>
              <a:rPr lang="en-US" altLang="zh-TW" dirty="0" smtClean="0">
                <a:solidFill>
                  <a:schemeClr val="tx1"/>
                </a:solidFill>
                <a:latin typeface="Arial" panose="020B0604020202020204" pitchFamily="34" charset="0"/>
                <a:cs typeface="Arial" panose="020B0604020202020204" pitchFamily="34" charset="0"/>
              </a:rPr>
              <a:t>must</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package </a:t>
            </a:r>
            <a:r>
              <a:rPr lang="en-US" altLang="zh-TW" dirty="0">
                <a:solidFill>
                  <a:schemeClr val="tx1"/>
                </a:solidFill>
                <a:latin typeface="Arial" panose="020B0604020202020204" pitchFamily="34" charset="0"/>
                <a:cs typeface="Arial" panose="020B0604020202020204" pitchFamily="34" charset="0"/>
              </a:rPr>
              <a:t>it right and advertise it properly. Otherwise you will go out </a:t>
            </a:r>
            <a:r>
              <a:rPr lang="en-US" altLang="zh-TW" dirty="0" smtClean="0">
                <a:solidFill>
                  <a:schemeClr val="tx1"/>
                </a:solidFill>
                <a:latin typeface="Arial" panose="020B0604020202020204" pitchFamily="34" charset="0"/>
                <a:cs typeface="Arial" panose="020B0604020202020204" pitchFamily="34" charset="0"/>
              </a:rPr>
              <a:t>of</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business</a:t>
            </a:r>
            <a:r>
              <a:rPr lang="en-US" altLang="zh-TW" dirty="0">
                <a:solidFill>
                  <a:schemeClr val="tx1"/>
                </a:solidFill>
                <a:latin typeface="Arial" panose="020B0604020202020204" pitchFamily="34" charset="0"/>
                <a:cs typeface="Arial" panose="020B0604020202020204" pitchFamily="34" charset="0"/>
              </a:rPr>
              <a:t>.</a:t>
            </a:r>
            <a:endParaRPr lang="zh-TW"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60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599"/>
            <a:ext cx="10342600" cy="5800628"/>
          </a:xfrm>
        </p:spPr>
        <p:txBody>
          <a:bodyPr>
            <a:noAutofit/>
          </a:bodyPr>
          <a:lstStyle/>
          <a:p>
            <a:pPr>
              <a:lnSpc>
                <a:spcPts val="4800"/>
              </a:lnSpc>
            </a:pPr>
            <a:r>
              <a:rPr lang="en-US" altLang="zh-TW"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Gian</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-Carlo Rota</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出生在義大利，他的父親</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Giovanni</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是有名的反法西斯人士，曾列</a:t>
            </a:r>
            <a:r>
              <a:rPr lang="zh-TW" altLang="en-US" dirty="0">
                <a:solidFill>
                  <a:schemeClr val="tx1"/>
                </a:solidFill>
                <a:latin typeface="標楷體" panose="03000509000000000000" pitchFamily="65" charset="-120"/>
                <a:ea typeface="標楷體" panose="03000509000000000000" pitchFamily="65" charset="-120"/>
                <a:cs typeface="Arial" panose="020B0604020202020204" pitchFamily="34" charset="0"/>
              </a:rPr>
              <a:t>名於</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墨索里尼的追殺名單。</a:t>
            </a:r>
            <a: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
            </a:r>
            <a:b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br>
            <a: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1945</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年全家先出走瑞士，再逃亡到南美厄瓜多爾。</a:t>
            </a:r>
            <a:r>
              <a:rPr lang="en-US" altLang="zh-TW" dirty="0">
                <a:solidFill>
                  <a:schemeClr val="tx1"/>
                </a:solidFill>
                <a:latin typeface="標楷體" panose="03000509000000000000" pitchFamily="65" charset="-120"/>
                <a:ea typeface="標楷體" panose="03000509000000000000" pitchFamily="65" charset="-120"/>
                <a:cs typeface="Arial" panose="020B0604020202020204" pitchFamily="34" charset="0"/>
              </a:rPr>
              <a:t> </a:t>
            </a:r>
            <a: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1950</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年赴美普林斯頓大學讀書，</a:t>
            </a:r>
            <a: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1953</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年得</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summa cum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laude</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a:t>
            </a:r>
            <a: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
            </a:r>
            <a:b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br>
            <a: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1956</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從耶魯大學獲得博士學位，指導教授為</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Jacob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 Schwartz</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，論文題目為</a:t>
            </a:r>
            <a:r>
              <a:rPr lang="en-US" altLang="zh-TW"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Extension theory of differential </a:t>
            </a:r>
            <a:r>
              <a:rPr lang="en-US" altLang="zh-TW"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operators</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a:t>
            </a:r>
            <a:endParaRPr lang="zh-TW" altLang="en-US" dirty="0">
              <a:solidFill>
                <a:schemeClr val="tx1"/>
              </a:solidFill>
              <a:latin typeface="標楷體" panose="03000509000000000000" pitchFamily="65" charset="-12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4091378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600"/>
            <a:ext cx="10541273" cy="5979736"/>
          </a:xfrm>
        </p:spPr>
        <p:txBody>
          <a:bodyPr/>
          <a:lstStyle/>
          <a:p>
            <a:pPr marL="354013" indent="-354013"/>
            <a:r>
              <a:rPr lang="en-US" altLang="zh-TW" sz="4000" dirty="0">
                <a:solidFill>
                  <a:schemeClr val="tx1"/>
                </a:solidFill>
                <a:latin typeface="Arial" panose="020B0604020202020204" pitchFamily="34" charset="0"/>
                <a:cs typeface="Arial" panose="020B0604020202020204" pitchFamily="34" charset="0"/>
              </a:rPr>
              <a:t>7. Do not show your questioners to the </a:t>
            </a:r>
            <a:r>
              <a:rPr lang="en-US" altLang="zh-TW" sz="4000" dirty="0" smtClean="0">
                <a:solidFill>
                  <a:schemeClr val="tx1"/>
                </a:solidFill>
                <a:latin typeface="Arial" panose="020B0604020202020204" pitchFamily="34" charset="0"/>
                <a:cs typeface="Arial" panose="020B0604020202020204" pitchFamily="34" charset="0"/>
              </a:rPr>
              <a:t>door</a:t>
            </a:r>
            <a:r>
              <a:rPr lang="en-US" altLang="zh-TW" dirty="0" smtClean="0">
                <a:solidFill>
                  <a:schemeClr val="tx1"/>
                </a:solidFill>
              </a:rPr>
              <a:t/>
            </a:r>
            <a:br>
              <a:rPr lang="en-US" altLang="zh-TW" dirty="0" smtClean="0">
                <a:solidFill>
                  <a:schemeClr val="tx1"/>
                </a:solidFill>
              </a:rPr>
            </a:br>
            <a:r>
              <a:rPr lang="en-US" altLang="zh-TW" dirty="0">
                <a:solidFill>
                  <a:schemeClr val="tx1"/>
                </a:solidFill>
              </a:rPr>
              <a:t/>
            </a:r>
            <a:br>
              <a:rPr lang="en-US" altLang="zh-TW" dirty="0">
                <a:solidFill>
                  <a:schemeClr val="tx1"/>
                </a:solidFill>
              </a:rPr>
            </a:br>
            <a:r>
              <a:rPr lang="zh-TW" altLang="en-US" dirty="0" smtClean="0">
                <a:solidFill>
                  <a:srgbClr val="FFFF00"/>
                </a:solidFill>
                <a:latin typeface="標楷體" panose="03000509000000000000" pitchFamily="65" charset="-120"/>
                <a:ea typeface="標楷體" panose="03000509000000000000" pitchFamily="65" charset="-120"/>
              </a:rPr>
              <a:t>即使他們的問題很簡單，也不要太</a:t>
            </a:r>
            <a:r>
              <a:rPr lang="zh-TW" altLang="en-US" dirty="0" smtClean="0">
                <a:solidFill>
                  <a:srgbClr val="FFFF00"/>
                </a:solidFill>
                <a:latin typeface="標楷體" panose="03000509000000000000" pitchFamily="65" charset="-120"/>
                <a:ea typeface="標楷體" panose="03000509000000000000" pitchFamily="65" charset="-120"/>
              </a:rPr>
              <a:t>快打發</a:t>
            </a:r>
            <a:r>
              <a:rPr lang="zh-TW" altLang="en-US" dirty="0" smtClean="0">
                <a:solidFill>
                  <a:srgbClr val="FFFF00"/>
                </a:solidFill>
                <a:latin typeface="標楷體" panose="03000509000000000000" pitchFamily="65" charset="-120"/>
                <a:ea typeface="標楷體" panose="03000509000000000000" pitchFamily="65" charset="-120"/>
              </a:rPr>
              <a:t>走</a:t>
            </a:r>
            <a:r>
              <a:rPr lang="en-US" altLang="zh-TW" dirty="0" smtClean="0">
                <a:solidFill>
                  <a:srgbClr val="FFFF00"/>
                </a:solidFill>
                <a:latin typeface="標楷體" panose="03000509000000000000" pitchFamily="65" charset="-120"/>
                <a:ea typeface="標楷體" panose="03000509000000000000" pitchFamily="65" charset="-120"/>
              </a:rPr>
              <a:t/>
            </a:r>
            <a:br>
              <a:rPr lang="en-US" altLang="zh-TW" dirty="0" smtClean="0">
                <a:solidFill>
                  <a:srgbClr val="FFFF00"/>
                </a:solidFill>
                <a:latin typeface="標楷體" panose="03000509000000000000" pitchFamily="65" charset="-120"/>
                <a:ea typeface="標楷體" panose="03000509000000000000" pitchFamily="65" charset="-120"/>
              </a:rPr>
            </a:br>
            <a:r>
              <a:rPr lang="en-US" altLang="zh-TW" dirty="0">
                <a:solidFill>
                  <a:srgbClr val="FFFF00"/>
                </a:solidFill>
                <a:latin typeface="標楷體" panose="03000509000000000000" pitchFamily="65" charset="-120"/>
                <a:ea typeface="標楷體" panose="03000509000000000000" pitchFamily="65" charset="-120"/>
              </a:rPr>
              <a:t/>
            </a:r>
            <a:br>
              <a:rPr lang="en-US" altLang="zh-TW" dirty="0">
                <a:solidFill>
                  <a:srgbClr val="FFFF00"/>
                </a:solidFill>
                <a:latin typeface="標楷體" panose="03000509000000000000" pitchFamily="65" charset="-120"/>
                <a:ea typeface="標楷體" panose="03000509000000000000" pitchFamily="65" charset="-120"/>
              </a:rPr>
            </a:br>
            <a:r>
              <a:rPr lang="en-US" altLang="zh-TW" dirty="0">
                <a:solidFill>
                  <a:schemeClr val="tx1"/>
                </a:solidFill>
                <a:latin typeface="Arial" panose="020B0604020202020204" pitchFamily="34" charset="0"/>
                <a:cs typeface="Arial" panose="020B0604020202020204" pitchFamily="34" charset="0"/>
              </a:rPr>
              <a:t>Listening to engineers and other scientists is our duty. You </a:t>
            </a:r>
            <a:r>
              <a:rPr lang="en-US" altLang="zh-TW" dirty="0" smtClean="0">
                <a:solidFill>
                  <a:schemeClr val="tx1"/>
                </a:solidFill>
                <a:latin typeface="Arial" panose="020B0604020202020204" pitchFamily="34" charset="0"/>
                <a:cs typeface="Arial" panose="020B0604020202020204" pitchFamily="34" charset="0"/>
              </a:rPr>
              <a:t>may</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even </a:t>
            </a:r>
            <a:r>
              <a:rPr lang="en-US" altLang="zh-TW" dirty="0">
                <a:solidFill>
                  <a:schemeClr val="tx1"/>
                </a:solidFill>
                <a:latin typeface="Arial" panose="020B0604020202020204" pitchFamily="34" charset="0"/>
                <a:cs typeface="Arial" panose="020B0604020202020204" pitchFamily="34" charset="0"/>
              </a:rPr>
              <a:t>learn some interesting new mathematics while doing so.</a:t>
            </a:r>
            <a:endParaRPr lang="zh-TW"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982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10197143" cy="5951456"/>
          </a:xfrm>
        </p:spPr>
        <p:txBody>
          <a:bodyPr/>
          <a:lstStyle/>
          <a:p>
            <a:pPr marL="354013" indent="-354013"/>
            <a:r>
              <a:rPr lang="en-US" altLang="zh-TW" sz="4000" dirty="0">
                <a:solidFill>
                  <a:schemeClr val="tx1"/>
                </a:solidFill>
                <a:latin typeface="Arial" panose="020B0604020202020204" pitchFamily="34" charset="0"/>
                <a:cs typeface="Arial" panose="020B0604020202020204" pitchFamily="34" charset="0"/>
              </a:rPr>
              <a:t>8. View the mathematical community as a United </a:t>
            </a:r>
            <a:r>
              <a:rPr lang="en-US" altLang="zh-TW" sz="4000" dirty="0" smtClean="0">
                <a:solidFill>
                  <a:schemeClr val="tx1"/>
                </a:solidFill>
                <a:latin typeface="Arial" panose="020B0604020202020204" pitchFamily="34" charset="0"/>
                <a:cs typeface="Arial" panose="020B0604020202020204" pitchFamily="34" charset="0"/>
              </a:rPr>
              <a:t>Front</a:t>
            </a:r>
            <a:r>
              <a:rPr lang="zh-TW" altLang="en-US" sz="4000" dirty="0" smtClean="0">
                <a:solidFill>
                  <a:schemeClr val="tx1"/>
                </a:solidFill>
                <a:latin typeface="Arial" panose="020B0604020202020204" pitchFamily="34" charset="0"/>
                <a:cs typeface="Arial" panose="020B0604020202020204" pitchFamily="34" charset="0"/>
              </a:rPr>
              <a:t>（</a:t>
            </a:r>
            <a:r>
              <a:rPr lang="zh-TW" altLang="en-US" sz="4000"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聯合陣線</a:t>
            </a:r>
            <a:r>
              <a:rPr lang="zh-TW" altLang="en-US" sz="4000" dirty="0" smtClean="0">
                <a:solidFill>
                  <a:schemeClr val="tx1"/>
                </a:solidFill>
                <a:latin typeface="Arial" panose="020B0604020202020204" pitchFamily="34" charset="0"/>
                <a:cs typeface="Arial" panose="020B0604020202020204" pitchFamily="34" charset="0"/>
              </a:rPr>
              <a:t>）</a:t>
            </a:r>
            <a:r>
              <a:rPr lang="en-US" altLang="zh-TW" sz="4000" dirty="0" smtClean="0">
                <a:solidFill>
                  <a:schemeClr val="tx1"/>
                </a:solidFill>
                <a:latin typeface="Arial" panose="020B0604020202020204" pitchFamily="34" charset="0"/>
                <a:cs typeface="Arial" panose="020B0604020202020204" pitchFamily="34" charset="0"/>
              </a:rPr>
              <a:t/>
            </a:r>
            <a:br>
              <a:rPr lang="en-US" altLang="zh-TW" sz="4000" dirty="0" smtClean="0">
                <a:solidFill>
                  <a:schemeClr val="tx1"/>
                </a:solidFill>
                <a:latin typeface="Arial" panose="020B0604020202020204" pitchFamily="34" charset="0"/>
                <a:cs typeface="Arial" panose="020B0604020202020204" pitchFamily="34" charset="0"/>
              </a:rPr>
            </a:br>
            <a:r>
              <a:rPr lang="en-US" altLang="zh-TW" dirty="0">
                <a:solidFill>
                  <a:schemeClr val="tx1"/>
                </a:solidFill>
              </a:rPr>
              <a:t/>
            </a:r>
            <a:br>
              <a:rPr lang="en-US" altLang="zh-TW" dirty="0">
                <a:solidFill>
                  <a:schemeClr val="tx1"/>
                </a:solidFill>
              </a:rPr>
            </a:br>
            <a:r>
              <a:rPr lang="zh-TW" altLang="en-US" dirty="0" smtClean="0">
                <a:solidFill>
                  <a:srgbClr val="FFFF00"/>
                </a:solidFill>
                <a:latin typeface="標楷體" panose="03000509000000000000" pitchFamily="65" charset="-120"/>
                <a:ea typeface="標楷體" panose="03000509000000000000" pitchFamily="65" charset="-120"/>
              </a:rPr>
              <a:t>團結一切可以替數學出力的人</a:t>
            </a:r>
            <a:r>
              <a:rPr lang="en-US" altLang="zh-TW" dirty="0" smtClean="0">
                <a:solidFill>
                  <a:srgbClr val="FFFF00"/>
                </a:solidFill>
                <a:latin typeface="標楷體" panose="03000509000000000000" pitchFamily="65" charset="-120"/>
                <a:ea typeface="標楷體" panose="03000509000000000000" pitchFamily="65" charset="-120"/>
              </a:rPr>
              <a:t/>
            </a:r>
            <a:br>
              <a:rPr lang="en-US" altLang="zh-TW" dirty="0" smtClean="0">
                <a:solidFill>
                  <a:srgbClr val="FFFF00"/>
                </a:solidFill>
                <a:latin typeface="標楷體" panose="03000509000000000000" pitchFamily="65" charset="-120"/>
                <a:ea typeface="標楷體" panose="03000509000000000000" pitchFamily="65" charset="-120"/>
              </a:rPr>
            </a:br>
            <a:r>
              <a:rPr lang="en-US" altLang="zh-TW" dirty="0">
                <a:solidFill>
                  <a:schemeClr val="tx1"/>
                </a:solidFill>
              </a:rPr>
              <a:t/>
            </a:r>
            <a:br>
              <a:rPr lang="en-US" altLang="zh-TW" dirty="0">
                <a:solidFill>
                  <a:schemeClr val="tx1"/>
                </a:solidFill>
              </a:rPr>
            </a:br>
            <a:r>
              <a:rPr lang="en-US" altLang="zh-TW" dirty="0">
                <a:solidFill>
                  <a:schemeClr val="tx1"/>
                </a:solidFill>
                <a:latin typeface="Arial" panose="020B0604020202020204" pitchFamily="34" charset="0"/>
                <a:cs typeface="Arial" panose="020B0604020202020204" pitchFamily="34" charset="0"/>
              </a:rPr>
              <a:t>It is </a:t>
            </a:r>
            <a:r>
              <a:rPr lang="en-US" altLang="zh-TW" dirty="0" smtClean="0">
                <a:solidFill>
                  <a:schemeClr val="tx1"/>
                </a:solidFill>
                <a:latin typeface="Arial" panose="020B0604020202020204" pitchFamily="34" charset="0"/>
                <a:cs typeface="Arial" panose="020B0604020202020204" pitchFamily="34" charset="0"/>
              </a:rPr>
              <a:t>our</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best </a:t>
            </a:r>
            <a:r>
              <a:rPr lang="en-US" altLang="zh-TW" dirty="0">
                <a:solidFill>
                  <a:schemeClr val="tx1"/>
                </a:solidFill>
                <a:latin typeface="Arial" panose="020B0604020202020204" pitchFamily="34" charset="0"/>
                <a:cs typeface="Arial" panose="020B0604020202020204" pitchFamily="34" charset="0"/>
              </a:rPr>
              <a:t>interest, as well as the interest of justice, to treat all who </a:t>
            </a:r>
            <a:r>
              <a:rPr lang="en-US" altLang="zh-TW" dirty="0" smtClean="0">
                <a:solidFill>
                  <a:schemeClr val="tx1"/>
                </a:solidFill>
                <a:latin typeface="Arial" panose="020B0604020202020204" pitchFamily="34" charset="0"/>
                <a:cs typeface="Arial" panose="020B0604020202020204" pitchFamily="34" charset="0"/>
              </a:rPr>
              <a:t>deal</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with </a:t>
            </a:r>
            <a:r>
              <a:rPr lang="en-US" altLang="zh-TW" dirty="0">
                <a:solidFill>
                  <a:schemeClr val="tx1"/>
                </a:solidFill>
                <a:latin typeface="Arial" panose="020B0604020202020204" pitchFamily="34" charset="0"/>
                <a:cs typeface="Arial" panose="020B0604020202020204" pitchFamily="34" charset="0"/>
              </a:rPr>
              <a:t>mathematics in whatever way as equals. By being united we </a:t>
            </a:r>
            <a:r>
              <a:rPr lang="en-US" altLang="zh-TW" dirty="0" smtClean="0">
                <a:solidFill>
                  <a:schemeClr val="tx1"/>
                </a:solidFill>
                <a:latin typeface="Arial" panose="020B0604020202020204" pitchFamily="34" charset="0"/>
                <a:cs typeface="Arial" panose="020B0604020202020204" pitchFamily="34" charset="0"/>
              </a:rPr>
              <a:t>will</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increase </a:t>
            </a:r>
            <a:r>
              <a:rPr lang="en-US" altLang="zh-TW" dirty="0">
                <a:solidFill>
                  <a:schemeClr val="tx1"/>
                </a:solidFill>
                <a:latin typeface="Arial" panose="020B0604020202020204" pitchFamily="34" charset="0"/>
                <a:cs typeface="Arial" panose="020B0604020202020204" pitchFamily="34" charset="0"/>
              </a:rPr>
              <a:t>the probability of our survival.</a:t>
            </a:r>
            <a:endParaRPr lang="zh-TW"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127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10344628" cy="6026870"/>
          </a:xfrm>
        </p:spPr>
        <p:txBody>
          <a:bodyPr/>
          <a:lstStyle/>
          <a:p>
            <a:pPr marL="354013" indent="-354013"/>
            <a:r>
              <a:rPr lang="en-US" altLang="zh-TW" sz="4000" dirty="0">
                <a:solidFill>
                  <a:schemeClr val="tx1"/>
                </a:solidFill>
                <a:latin typeface="Arial" panose="020B0604020202020204" pitchFamily="34" charset="0"/>
                <a:cs typeface="Arial" panose="020B0604020202020204" pitchFamily="34" charset="0"/>
              </a:rPr>
              <a:t>9. Attack </a:t>
            </a:r>
            <a:r>
              <a:rPr lang="en-US" altLang="zh-TW" sz="4000" dirty="0" smtClean="0">
                <a:solidFill>
                  <a:schemeClr val="tx1"/>
                </a:solidFill>
                <a:latin typeface="Arial" panose="020B0604020202020204" pitchFamily="34" charset="0"/>
                <a:cs typeface="Arial" panose="020B0604020202020204" pitchFamily="34" charset="0"/>
              </a:rPr>
              <a:t>flakiness</a:t>
            </a:r>
            <a:r>
              <a:rPr lang="en-US" altLang="zh-TW" dirty="0" smtClean="0">
                <a:solidFill>
                  <a:schemeClr val="tx1"/>
                </a:solidFill>
                <a:latin typeface="Arial" panose="020B0604020202020204" pitchFamily="34" charset="0"/>
                <a:cs typeface="Arial" panose="020B0604020202020204" pitchFamily="34" charset="0"/>
              </a:rPr>
              <a:t/>
            </a:r>
            <a:br>
              <a:rPr lang="en-US" altLang="zh-TW" dirty="0" smtClean="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
            </a:r>
            <a:br>
              <a:rPr lang="en-US" altLang="zh-TW" dirty="0">
                <a:solidFill>
                  <a:schemeClr val="tx1"/>
                </a:solidFill>
                <a:latin typeface="Arial" panose="020B0604020202020204" pitchFamily="34" charset="0"/>
                <a:cs typeface="Arial" panose="020B0604020202020204" pitchFamily="34" charset="0"/>
              </a:rPr>
            </a:br>
            <a:r>
              <a:rPr lang="zh-TW" altLang="en-US" dirty="0" smtClean="0">
                <a:solidFill>
                  <a:srgbClr val="FFFF00"/>
                </a:solidFill>
                <a:latin typeface="標楷體" panose="03000509000000000000" pitchFamily="65" charset="-120"/>
                <a:ea typeface="標楷體" panose="03000509000000000000" pitchFamily="65" charset="-120"/>
              </a:rPr>
              <a:t>把科學從不可靠中解救出來</a:t>
            </a:r>
            <a:r>
              <a:rPr lang="en-US" altLang="zh-TW" dirty="0" smtClean="0">
                <a:solidFill>
                  <a:srgbClr val="FFFF00"/>
                </a:solidFill>
                <a:latin typeface="標楷體" panose="03000509000000000000" pitchFamily="65" charset="-120"/>
                <a:ea typeface="標楷體" panose="03000509000000000000" pitchFamily="65" charset="-120"/>
              </a:rPr>
              <a:t/>
            </a:r>
            <a:br>
              <a:rPr lang="en-US" altLang="zh-TW" dirty="0" smtClean="0">
                <a:solidFill>
                  <a:srgbClr val="FFFF00"/>
                </a:solidFill>
                <a:latin typeface="標楷體" panose="03000509000000000000" pitchFamily="65" charset="-120"/>
                <a:ea typeface="標楷體" panose="03000509000000000000" pitchFamily="65" charset="-120"/>
              </a:rPr>
            </a:br>
            <a:r>
              <a:rPr lang="en-US" altLang="zh-TW" dirty="0">
                <a:solidFill>
                  <a:schemeClr val="tx1"/>
                </a:solidFill>
              </a:rPr>
              <a:t/>
            </a:r>
            <a:br>
              <a:rPr lang="en-US" altLang="zh-TW" dirty="0">
                <a:solidFill>
                  <a:schemeClr val="tx1"/>
                </a:solidFill>
              </a:rPr>
            </a:br>
            <a:r>
              <a:rPr lang="en-US" altLang="zh-TW" dirty="0">
                <a:solidFill>
                  <a:schemeClr val="tx1"/>
                </a:solidFill>
                <a:latin typeface="Arial" panose="020B0604020202020204" pitchFamily="34" charset="0"/>
                <a:cs typeface="Arial" panose="020B0604020202020204" pitchFamily="34" charset="0"/>
              </a:rPr>
              <a:t>Mathematics </a:t>
            </a:r>
            <a:r>
              <a:rPr lang="en-US" altLang="zh-TW" dirty="0" smtClean="0">
                <a:solidFill>
                  <a:schemeClr val="tx1"/>
                </a:solidFill>
                <a:latin typeface="Arial" panose="020B0604020202020204" pitchFamily="34" charset="0"/>
                <a:cs typeface="Arial" panose="020B0604020202020204" pitchFamily="34" charset="0"/>
              </a:rPr>
              <a:t>can</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save </a:t>
            </a:r>
            <a:r>
              <a:rPr lang="en-US" altLang="zh-TW" dirty="0">
                <a:solidFill>
                  <a:schemeClr val="tx1"/>
                </a:solidFill>
                <a:latin typeface="Arial" panose="020B0604020202020204" pitchFamily="34" charset="0"/>
                <a:cs typeface="Arial" panose="020B0604020202020204" pitchFamily="34" charset="0"/>
              </a:rPr>
              <a:t>the world from the invasion of the flakes by unmasking them </a:t>
            </a:r>
            <a:r>
              <a:rPr lang="en-US" altLang="zh-TW" dirty="0" smtClean="0">
                <a:solidFill>
                  <a:schemeClr val="tx1"/>
                </a:solidFill>
                <a:latin typeface="Arial" panose="020B0604020202020204" pitchFamily="34" charset="0"/>
                <a:cs typeface="Arial" panose="020B0604020202020204" pitchFamily="34" charset="0"/>
              </a:rPr>
              <a:t>and</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by </a:t>
            </a:r>
            <a:r>
              <a:rPr lang="en-US" altLang="zh-TW" dirty="0">
                <a:solidFill>
                  <a:schemeClr val="tx1"/>
                </a:solidFill>
                <a:latin typeface="Arial" panose="020B0604020202020204" pitchFamily="34" charset="0"/>
                <a:cs typeface="Arial" panose="020B0604020202020204" pitchFamily="34" charset="0"/>
              </a:rPr>
              <a:t>contributing some hard thinking</a:t>
            </a:r>
            <a:r>
              <a:rPr lang="en-US" altLang="zh-TW" dirty="0" smtClean="0">
                <a:solidFill>
                  <a:schemeClr val="tx1"/>
                </a:solidFill>
                <a:latin typeface="Arial" panose="020B0604020202020204" pitchFamily="34" charset="0"/>
                <a:cs typeface="Arial" panose="020B0604020202020204" pitchFamily="34" charset="0"/>
              </a:rPr>
              <a:t>. . . . </a:t>
            </a:r>
            <a:r>
              <a:rPr lang="en-US" altLang="zh-TW" dirty="0">
                <a:solidFill>
                  <a:schemeClr val="tx1"/>
                </a:solidFill>
                <a:latin typeface="Arial" panose="020B0604020202020204" pitchFamily="34" charset="0"/>
                <a:cs typeface="Arial" panose="020B0604020202020204" pitchFamily="34" charset="0"/>
              </a:rPr>
              <a:t>. </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This is the biggest chance we have had in a long while to make </a:t>
            </a:r>
            <a:r>
              <a:rPr lang="en-US" altLang="zh-TW" dirty="0" smtClean="0">
                <a:solidFill>
                  <a:schemeClr val="tx1"/>
                </a:solidFill>
                <a:latin typeface="Arial" panose="020B0604020202020204" pitchFamily="34" charset="0"/>
                <a:cs typeface="Arial" panose="020B0604020202020204" pitchFamily="34" charset="0"/>
              </a:rPr>
              <a:t>a lasting </a:t>
            </a:r>
            <a:r>
              <a:rPr lang="en-US" altLang="zh-TW" dirty="0">
                <a:solidFill>
                  <a:schemeClr val="tx1"/>
                </a:solidFill>
                <a:latin typeface="Arial" panose="020B0604020202020204" pitchFamily="34" charset="0"/>
                <a:cs typeface="Arial" panose="020B0604020202020204" pitchFamily="34" charset="0"/>
              </a:rPr>
              <a:t>contribution to the well-being of Science.</a:t>
            </a:r>
            <a:endParaRPr lang="zh-TW"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533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10246305" cy="5979736"/>
          </a:xfrm>
        </p:spPr>
        <p:txBody>
          <a:bodyPr/>
          <a:lstStyle/>
          <a:p>
            <a:pPr marL="354013" indent="-354013"/>
            <a:r>
              <a:rPr lang="en-US" altLang="zh-TW" sz="4000" dirty="0">
                <a:solidFill>
                  <a:schemeClr val="tx1"/>
                </a:solidFill>
                <a:latin typeface="Arial" panose="020B0604020202020204" pitchFamily="34" charset="0"/>
                <a:cs typeface="Arial" panose="020B0604020202020204" pitchFamily="34" charset="0"/>
              </a:rPr>
              <a:t>10. Learn when to </a:t>
            </a:r>
            <a:r>
              <a:rPr lang="en-US" altLang="zh-TW" sz="4000" dirty="0" smtClean="0">
                <a:solidFill>
                  <a:schemeClr val="tx1"/>
                </a:solidFill>
                <a:latin typeface="Arial" panose="020B0604020202020204" pitchFamily="34" charset="0"/>
                <a:cs typeface="Arial" panose="020B0604020202020204" pitchFamily="34" charset="0"/>
              </a:rPr>
              <a:t>withdraw</a:t>
            </a:r>
            <a:br>
              <a:rPr lang="en-US" altLang="zh-TW" sz="4000" dirty="0" smtClean="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
            </a:r>
            <a:br>
              <a:rPr lang="en-US" altLang="zh-TW" dirty="0">
                <a:solidFill>
                  <a:schemeClr val="tx1"/>
                </a:solidFill>
                <a:latin typeface="Arial" panose="020B0604020202020204" pitchFamily="34" charset="0"/>
                <a:cs typeface="Arial" panose="020B0604020202020204" pitchFamily="34" charset="0"/>
              </a:rPr>
            </a:br>
            <a:r>
              <a:rPr lang="zh-TW" altLang="en-US" dirty="0" smtClean="0">
                <a:solidFill>
                  <a:srgbClr val="FFFF00"/>
                </a:solidFill>
                <a:latin typeface="標楷體" panose="03000509000000000000" pitchFamily="65" charset="-120"/>
                <a:ea typeface="標楷體" panose="03000509000000000000" pitchFamily="65" charset="-120"/>
              </a:rPr>
              <a:t>要善待數學文盲，否則人家會把我們幹掉</a:t>
            </a:r>
            <a:r>
              <a:rPr lang="en-US" altLang="zh-TW" dirty="0" smtClean="0">
                <a:solidFill>
                  <a:schemeClr val="tx1"/>
                </a:solidFill>
              </a:rPr>
              <a:t/>
            </a:r>
            <a:br>
              <a:rPr lang="en-US" altLang="zh-TW" dirty="0" smtClean="0">
                <a:solidFill>
                  <a:schemeClr val="tx1"/>
                </a:solidFill>
              </a:rPr>
            </a:br>
            <a:r>
              <a:rPr lang="en-US" altLang="zh-TW" dirty="0">
                <a:solidFill>
                  <a:schemeClr val="tx1"/>
                </a:solidFill>
              </a:rPr>
              <a:t/>
            </a:r>
            <a:br>
              <a:rPr lang="en-US" altLang="zh-TW" dirty="0">
                <a:solidFill>
                  <a:schemeClr val="tx1"/>
                </a:solidFill>
              </a:rPr>
            </a:br>
            <a:r>
              <a:rPr lang="en-US" altLang="zh-TW" dirty="0">
                <a:solidFill>
                  <a:schemeClr val="tx1"/>
                </a:solidFill>
                <a:latin typeface="Arial" panose="020B0604020202020204" pitchFamily="34" charset="0"/>
                <a:cs typeface="Arial" panose="020B0604020202020204" pitchFamily="34" charset="0"/>
              </a:rPr>
              <a:t>When you meet someone who does not know how to </a:t>
            </a:r>
            <a:r>
              <a:rPr lang="en-US" altLang="zh-TW" dirty="0" smtClean="0">
                <a:solidFill>
                  <a:schemeClr val="tx1"/>
                </a:solidFill>
                <a:latin typeface="Arial" panose="020B0604020202020204" pitchFamily="34" charset="0"/>
                <a:cs typeface="Arial" panose="020B0604020202020204" pitchFamily="34" charset="0"/>
              </a:rPr>
              <a:t>differentiate</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and </a:t>
            </a:r>
            <a:r>
              <a:rPr lang="en-US" altLang="zh-TW" dirty="0">
                <a:solidFill>
                  <a:schemeClr val="tx1"/>
                </a:solidFill>
                <a:latin typeface="Arial" panose="020B0604020202020204" pitchFamily="34" charset="0"/>
                <a:cs typeface="Arial" panose="020B0604020202020204" pitchFamily="34" charset="0"/>
              </a:rPr>
              <a:t>integrate, be kind, gentle, understanding. Remember, there </a:t>
            </a:r>
            <a:r>
              <a:rPr lang="en-US" altLang="zh-TW" dirty="0" smtClean="0">
                <a:solidFill>
                  <a:schemeClr val="tx1"/>
                </a:solidFill>
                <a:latin typeface="Arial" panose="020B0604020202020204" pitchFamily="34" charset="0"/>
                <a:cs typeface="Arial" panose="020B0604020202020204" pitchFamily="34" charset="0"/>
              </a:rPr>
              <a:t>are</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lots </a:t>
            </a:r>
            <a:r>
              <a:rPr lang="en-US" altLang="zh-TW" dirty="0">
                <a:solidFill>
                  <a:schemeClr val="tx1"/>
                </a:solidFill>
                <a:latin typeface="Arial" panose="020B0604020202020204" pitchFamily="34" charset="0"/>
                <a:cs typeface="Arial" panose="020B0604020202020204" pitchFamily="34" charset="0"/>
              </a:rPr>
              <a:t>of people like that out there, and if we are not careful, they will </a:t>
            </a:r>
            <a:r>
              <a:rPr lang="en-US" altLang="zh-TW" dirty="0" smtClean="0">
                <a:solidFill>
                  <a:schemeClr val="tx1"/>
                </a:solidFill>
                <a:latin typeface="Arial" panose="020B0604020202020204" pitchFamily="34" charset="0"/>
                <a:cs typeface="Arial" panose="020B0604020202020204" pitchFamily="34" charset="0"/>
              </a:rPr>
              <a:t>do</a:t>
            </a:r>
            <a:r>
              <a:rPr lang="zh-TW" altLang="en-US" dirty="0" smtClean="0">
                <a:solidFill>
                  <a:schemeClr val="tx1"/>
                </a:solidFill>
                <a:latin typeface="Arial" panose="020B0604020202020204" pitchFamily="34" charset="0"/>
                <a:cs typeface="Arial" panose="020B0604020202020204" pitchFamily="34" charset="0"/>
              </a:rPr>
              <a:t> </a:t>
            </a:r>
            <a:r>
              <a:rPr lang="en-US" altLang="zh-TW" dirty="0" smtClean="0">
                <a:solidFill>
                  <a:schemeClr val="tx1"/>
                </a:solidFill>
                <a:latin typeface="Arial" panose="020B0604020202020204" pitchFamily="34" charset="0"/>
                <a:cs typeface="Arial" panose="020B0604020202020204" pitchFamily="34" charset="0"/>
              </a:rPr>
              <a:t>away </a:t>
            </a:r>
            <a:r>
              <a:rPr lang="en-US" altLang="zh-TW" dirty="0">
                <a:solidFill>
                  <a:schemeClr val="tx1"/>
                </a:solidFill>
                <a:latin typeface="Arial" panose="020B0604020202020204" pitchFamily="34" charset="0"/>
                <a:cs typeface="Arial" panose="020B0604020202020204" pitchFamily="34" charset="0"/>
              </a:rPr>
              <a:t>with </a:t>
            </a:r>
            <a:r>
              <a:rPr lang="en-US" altLang="zh-TW" dirty="0" smtClean="0">
                <a:solidFill>
                  <a:schemeClr val="tx1"/>
                </a:solidFill>
                <a:latin typeface="Arial" panose="020B0604020202020204" pitchFamily="34" charset="0"/>
                <a:cs typeface="Arial" panose="020B0604020202020204" pitchFamily="34" charset="0"/>
              </a:rPr>
              <a:t>us.</a:t>
            </a:r>
            <a:endParaRPr lang="zh-TW"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173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a:xfrm>
            <a:off x="1120395" y="2953171"/>
            <a:ext cx="8596668" cy="860400"/>
          </a:xfrm>
        </p:spPr>
        <p:txBody>
          <a:bodyPr>
            <a:noAutofit/>
          </a:bodyPr>
          <a:lstStyle/>
          <a:p>
            <a:pPr algn="ctr"/>
            <a:r>
              <a:rPr lang="zh-TW" altLang="en-US" sz="6000" spc="2400" dirty="0">
                <a:latin typeface="標楷體" panose="03000509000000000000" pitchFamily="65" charset="-120"/>
                <a:ea typeface="標楷體" panose="03000509000000000000" pitchFamily="65" charset="-120"/>
              </a:rPr>
              <a:t>謝謝聆聽</a:t>
            </a:r>
          </a:p>
        </p:txBody>
      </p:sp>
    </p:spTree>
    <p:extLst>
      <p:ext uri="{BB962C8B-B14F-4D97-AF65-F5344CB8AC3E}">
        <p14:creationId xmlns:p14="http://schemas.microsoft.com/office/powerpoint/2010/main" val="871869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599"/>
            <a:ext cx="10559417" cy="6111712"/>
          </a:xfrm>
        </p:spPr>
        <p:txBody>
          <a:bodyPr>
            <a:noAutofit/>
          </a:bodyPr>
          <a:lstStyle/>
          <a:p>
            <a:pPr>
              <a:lnSpc>
                <a:spcPts val="4800"/>
              </a:lnSpc>
            </a:pPr>
            <a:r>
              <a:rPr lang="en-US" altLang="zh-TW" dirty="0">
                <a:solidFill>
                  <a:schemeClr val="tx1"/>
                </a:solidFill>
                <a:latin typeface="標楷體" panose="03000509000000000000" pitchFamily="65" charset="-120"/>
                <a:ea typeface="標楷體" panose="03000509000000000000" pitchFamily="65" charset="-120"/>
                <a:cs typeface="Arial" panose="020B0604020202020204" pitchFamily="34" charset="0"/>
              </a:rPr>
              <a:t>1959</a:t>
            </a:r>
            <a:r>
              <a:rPr lang="zh-TW" altLang="en-US" dirty="0">
                <a:solidFill>
                  <a:schemeClr val="tx1"/>
                </a:solidFill>
                <a:latin typeface="標楷體" panose="03000509000000000000" pitchFamily="65" charset="-120"/>
                <a:ea typeface="標楷體" panose="03000509000000000000" pitchFamily="65" charset="-120"/>
                <a:cs typeface="Arial" panose="020B0604020202020204" pitchFamily="34" charset="0"/>
              </a:rPr>
              <a:t>年</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Rota</a:t>
            </a:r>
            <a:r>
              <a:rPr lang="zh-TW" altLang="en-US" dirty="0">
                <a:solidFill>
                  <a:schemeClr val="tx1"/>
                </a:solidFill>
                <a:latin typeface="標楷體" panose="03000509000000000000" pitchFamily="65" charset="-120"/>
                <a:ea typeface="標楷體" panose="03000509000000000000" pitchFamily="65" charset="-120"/>
                <a:cs typeface="Arial" panose="020B0604020202020204" pitchFamily="34" charset="0"/>
              </a:rPr>
              <a:t>加入麻省理工學院</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a:t>
            </a:r>
            <a: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
            </a:r>
            <a:b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br>
            <a: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1972</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年他成為該校唯一同時擁有應用數學與哲學教授頭銜的人。</a:t>
            </a:r>
            <a: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
            </a:r>
            <a:b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br>
            <a:r>
              <a:rPr lang="en-US" altLang="zh-TW"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1964</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年他發表論文</a:t>
            </a:r>
            <a:r>
              <a:rPr lang="en-US" altLang="zh-TW"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On </a:t>
            </a:r>
            <a:r>
              <a:rPr lang="en-US" altLang="zh-TW"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Foundations of Combinatorial </a:t>
            </a:r>
            <a:r>
              <a:rPr lang="en-US" altLang="zh-TW"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Theory</a:t>
            </a:r>
            <a:r>
              <a:rPr lang="zh-TW" altLang="en-US" dirty="0">
                <a:solidFill>
                  <a:schemeClr val="tx1"/>
                </a:solidFill>
                <a:latin typeface="標楷體" panose="03000509000000000000" pitchFamily="65" charset="-120"/>
                <a:ea typeface="標楷體" panose="03000509000000000000" pitchFamily="65" charset="-120"/>
                <a:cs typeface="Arial" panose="020B0604020202020204" pitchFamily="34" charset="0"/>
              </a:rPr>
              <a:t>。美國數學會在</a:t>
            </a:r>
            <a:r>
              <a:rPr lang="en-US" altLang="zh-TW" dirty="0">
                <a:solidFill>
                  <a:schemeClr val="tx1"/>
                </a:solidFill>
                <a:latin typeface="標楷體" panose="03000509000000000000" pitchFamily="65" charset="-120"/>
                <a:ea typeface="標楷體" panose="03000509000000000000" pitchFamily="65" charset="-120"/>
                <a:cs typeface="Arial" panose="020B0604020202020204" pitchFamily="34" charset="0"/>
              </a:rPr>
              <a:t>1988</a:t>
            </a:r>
            <a:r>
              <a:rPr lang="zh-TW" altLang="en-US" dirty="0">
                <a:solidFill>
                  <a:schemeClr val="tx1"/>
                </a:solidFill>
                <a:latin typeface="標楷體" panose="03000509000000000000" pitchFamily="65" charset="-120"/>
                <a:ea typeface="標楷體" panose="03000509000000000000" pitchFamily="65" charset="-120"/>
                <a:cs typeface="Arial" panose="020B0604020202020204" pitchFamily="34" charset="0"/>
              </a:rPr>
              <a:t>年</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頒發</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Steele</a:t>
            </a:r>
            <a:r>
              <a:rPr lang="zh-TW" altLang="en-US"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獎給他時，稱讚這篇論文為</a:t>
            </a:r>
            <a:r>
              <a:rPr lang="en-US" altLang="zh-TW" sz="1200"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t/>
            </a:r>
            <a:br>
              <a:rPr lang="en-US" altLang="zh-TW" sz="1200" dirty="0" smtClean="0">
                <a:solidFill>
                  <a:schemeClr val="tx1"/>
                </a:solidFill>
                <a:latin typeface="標楷體" panose="03000509000000000000" pitchFamily="65" charset="-120"/>
                <a:ea typeface="標楷體" panose="03000509000000000000" pitchFamily="65" charset="-120"/>
                <a:cs typeface="Arial" panose="020B0604020202020204" pitchFamily="34" charset="0"/>
              </a:rPr>
            </a:br>
            <a:r>
              <a:rPr lang="en-US" altLang="zh-TW" sz="3200" i="1" dirty="0" smtClean="0">
                <a:solidFill>
                  <a:srgbClr val="FFFF00"/>
                </a:solidFill>
                <a:latin typeface="Arial" panose="020B0604020202020204" pitchFamily="34" charset="0"/>
                <a:ea typeface="標楷體" panose="03000509000000000000" pitchFamily="65" charset="-120"/>
                <a:cs typeface="Arial" panose="020B0604020202020204" pitchFamily="34" charset="0"/>
              </a:rPr>
              <a:t>... </a:t>
            </a:r>
            <a:r>
              <a:rPr lang="en-US" altLang="zh-TW" sz="3200" i="1" dirty="0">
                <a:solidFill>
                  <a:srgbClr val="FFFF00"/>
                </a:solidFill>
                <a:latin typeface="Arial" panose="020B0604020202020204" pitchFamily="34" charset="0"/>
                <a:ea typeface="標楷體" panose="03000509000000000000" pitchFamily="65" charset="-120"/>
                <a:cs typeface="Arial" panose="020B0604020202020204" pitchFamily="34" charset="0"/>
              </a:rPr>
              <a:t>the single paper most responsible for the revolution that incorporated </a:t>
            </a:r>
            <a:r>
              <a:rPr lang="en-US" altLang="zh-TW" sz="3200" i="1" dirty="0" err="1">
                <a:solidFill>
                  <a:srgbClr val="FFFF00"/>
                </a:solidFill>
                <a:latin typeface="Arial" panose="020B0604020202020204" pitchFamily="34" charset="0"/>
                <a:ea typeface="標楷體" panose="03000509000000000000" pitchFamily="65" charset="-120"/>
                <a:cs typeface="Arial" panose="020B0604020202020204" pitchFamily="34" charset="0"/>
              </a:rPr>
              <a:t>combinatorics</a:t>
            </a:r>
            <a:r>
              <a:rPr lang="en-US" altLang="zh-TW" sz="3200" i="1" dirty="0">
                <a:solidFill>
                  <a:srgbClr val="FFFF00"/>
                </a:solidFill>
                <a:latin typeface="Arial" panose="020B0604020202020204" pitchFamily="34" charset="0"/>
                <a:ea typeface="標楷體" panose="03000509000000000000" pitchFamily="65" charset="-120"/>
                <a:cs typeface="Arial" panose="020B0604020202020204" pitchFamily="34" charset="0"/>
              </a:rPr>
              <a:t> into the mainstream of modern mathematics.</a:t>
            </a:r>
            <a:endParaRPr lang="zh-TW" altLang="en-US" sz="3200" i="1" dirty="0">
              <a:solidFill>
                <a:srgbClr val="FFFF00"/>
              </a:solidFill>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2096464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10314320" cy="5904322"/>
          </a:xfrm>
        </p:spPr>
        <p:txBody>
          <a:bodyPr>
            <a:normAutofit fontScale="90000"/>
          </a:bodyPr>
          <a:lstStyle/>
          <a:p>
            <a:pPr marL="452438" indent="-452438" defTabSz="1169988"/>
            <a:r>
              <a:rPr lang="en-US" altLang="zh-TW" sz="3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ON THE FOUNDATIONS OF COMBINATORIAL THEORY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Theory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of </a:t>
            </a:r>
            <a:r>
              <a:rPr lang="en-US" altLang="zh-TW" sz="280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Möbius</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functions</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II.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Combinatorial geometries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(with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 H. Crapo)</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III</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Theory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of binomial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enumeration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(with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 Mullin)</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IV.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Finite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vector spaces and </a:t>
            </a:r>
            <a:r>
              <a:rPr lang="en-US" altLang="zh-TW" sz="280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eulerian</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generating functions (with J.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Goldman</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b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 	</a:t>
            </a:r>
            <a:r>
              <a:rPr lang="en-US" altLang="zh-TW" sz="28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Eulerian</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differential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operators (by G. E.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Andrews)</a:t>
            </a:r>
            <a:b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VI. 	The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idea of generating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function (with </a:t>
            </a:r>
            <a:r>
              <a:rPr lang="nn-NO"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 </a:t>
            </a:r>
            <a:r>
              <a:rPr lang="nn-NO"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Doubilet</a:t>
            </a:r>
            <a:r>
              <a:rPr lang="nn-NO"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R. </a:t>
            </a:r>
            <a:r>
              <a:rPr lang="nn-NO"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Stanley)</a:t>
            </a:r>
            <a:br>
              <a:rPr lang="nn-NO"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VII. 	Symmetric functions through theory of distribution and occupancy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with P. </a:t>
            </a:r>
            <a:r>
              <a:rPr lang="en-US" altLang="zh-TW" sz="28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Doubilet</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nn-NO"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nn-NO"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nn-NO"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VIII</a:t>
            </a:r>
            <a:r>
              <a:rPr lang="nn-NO"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nn-NO"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Finite </a:t>
            </a:r>
            <a:r>
              <a:rPr lang="nn-NO"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operator </a:t>
            </a:r>
            <a:r>
              <a:rPr lang="nn-NO"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calculus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with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 </a:t>
            </a:r>
            <a:r>
              <a:rPr lang="en-US" altLang="zh-TW" sz="280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Kahaner</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 </a:t>
            </a:r>
            <a:r>
              <a:rPr lang="en-US" altLang="zh-TW" sz="28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Odlyzko</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b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IX.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Combinatorial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methods in invariant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theory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(with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 </a:t>
            </a:r>
            <a:r>
              <a:rPr lang="en-US" altLang="zh-TW" sz="280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Doubilet</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J. Stein)</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X.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categorical setting for symmetric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functions (with </a:t>
            </a:r>
            <a:r>
              <a:rPr lang="it-IT"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 </a:t>
            </a:r>
            <a:r>
              <a:rPr lang="it-IT"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Bonetti, </a:t>
            </a:r>
            <a:r>
              <a:rPr lang="it-IT"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 	Senato</a:t>
            </a:r>
            <a:r>
              <a:rPr lang="it-IT"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it-IT"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 M. Venezia)</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74803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600"/>
            <a:ext cx="10767415" cy="5761703"/>
          </a:xfrm>
        </p:spPr>
        <p:txBody>
          <a:bodyPr>
            <a:noAutofit/>
          </a:bodyPr>
          <a:lstStyle/>
          <a:p>
            <a:r>
              <a:rPr lang="en-US" altLang="zh-TW" sz="4000" dirty="0" err="1" smtClean="0">
                <a:solidFill>
                  <a:schemeClr val="tx1"/>
                </a:solidFill>
                <a:latin typeface="Times New Roman" panose="02020603050405020304" pitchFamily="18" charset="0"/>
                <a:cs typeface="Times New Roman" panose="02020603050405020304" pitchFamily="18" charset="0"/>
              </a:rPr>
              <a:t>Gian</a:t>
            </a:r>
            <a:r>
              <a:rPr lang="en-US" altLang="zh-TW" sz="4000" dirty="0" smtClean="0">
                <a:solidFill>
                  <a:schemeClr val="tx1"/>
                </a:solidFill>
                <a:latin typeface="Times New Roman" panose="02020603050405020304" pitchFamily="18" charset="0"/>
                <a:cs typeface="Times New Roman" panose="02020603050405020304" pitchFamily="18" charset="0"/>
              </a:rPr>
              <a:t>-Carlo </a:t>
            </a:r>
            <a:r>
              <a:rPr lang="en-US" altLang="zh-TW" sz="4000" dirty="0">
                <a:solidFill>
                  <a:schemeClr val="tx1"/>
                </a:solidFill>
                <a:latin typeface="Times New Roman" panose="02020603050405020304" pitchFamily="18" charset="0"/>
                <a:cs typeface="Times New Roman" panose="02020603050405020304" pitchFamily="18" charset="0"/>
              </a:rPr>
              <a:t>Rota was a </a:t>
            </a:r>
            <a:r>
              <a:rPr lang="en-US" altLang="zh-TW" sz="4000" dirty="0">
                <a:solidFill>
                  <a:srgbClr val="FFFF00"/>
                </a:solidFill>
                <a:latin typeface="Times New Roman" panose="02020603050405020304" pitchFamily="18" charset="0"/>
                <a:cs typeface="Times New Roman" panose="02020603050405020304" pitchFamily="18" charset="0"/>
              </a:rPr>
              <a:t>mathematician</a:t>
            </a:r>
            <a:r>
              <a:rPr lang="en-US" altLang="zh-TW" sz="4000" dirty="0">
                <a:solidFill>
                  <a:schemeClr val="tx1"/>
                </a:solidFill>
                <a:latin typeface="Times New Roman" panose="02020603050405020304" pitchFamily="18" charset="0"/>
                <a:cs typeface="Times New Roman" panose="02020603050405020304" pitchFamily="18" charset="0"/>
              </a:rPr>
              <a:t> and a </a:t>
            </a:r>
            <a:r>
              <a:rPr lang="en-US" altLang="zh-TW" sz="4000" dirty="0">
                <a:solidFill>
                  <a:srgbClr val="FFFF00"/>
                </a:solidFill>
                <a:latin typeface="Times New Roman" panose="02020603050405020304" pitchFamily="18" charset="0"/>
                <a:cs typeface="Times New Roman" panose="02020603050405020304" pitchFamily="18" charset="0"/>
              </a:rPr>
              <a:t>philosopher</a:t>
            </a:r>
            <a:r>
              <a:rPr lang="en-US" altLang="zh-TW" sz="4000" dirty="0">
                <a:solidFill>
                  <a:schemeClr val="tx1"/>
                </a:solidFill>
                <a:latin typeface="Times New Roman" panose="02020603050405020304" pitchFamily="18" charset="0"/>
                <a:cs typeface="Times New Roman" panose="02020603050405020304" pitchFamily="18" charset="0"/>
              </a:rPr>
              <a:t>, and the richness of his writing in these fields was known to both communities. I also like to think of him as a </a:t>
            </a:r>
            <a:r>
              <a:rPr lang="en-US" altLang="zh-TW" sz="4000" dirty="0">
                <a:solidFill>
                  <a:srgbClr val="FFFF00"/>
                </a:solidFill>
                <a:latin typeface="Times New Roman" panose="02020603050405020304" pitchFamily="18" charset="0"/>
                <a:cs typeface="Times New Roman" panose="02020603050405020304" pitchFamily="18" charset="0"/>
              </a:rPr>
              <a:t>poet</a:t>
            </a:r>
            <a:r>
              <a:rPr lang="en-US" altLang="zh-TW" sz="4000" dirty="0">
                <a:solidFill>
                  <a:schemeClr val="tx1"/>
                </a:solidFill>
                <a:latin typeface="Times New Roman" panose="02020603050405020304" pitchFamily="18" charset="0"/>
                <a:cs typeface="Times New Roman" panose="02020603050405020304" pitchFamily="18" charset="0"/>
              </a:rPr>
              <a:t> - not in the formal sense, since to the best of my knowledge he never wrote a poem - but in the larger sense of a person who expresses himself with </a:t>
            </a:r>
            <a:r>
              <a:rPr lang="en-US" altLang="zh-TW" sz="4000" dirty="0">
                <a:solidFill>
                  <a:srgbClr val="FFFF00"/>
                </a:solidFill>
                <a:latin typeface="Times New Roman" panose="02020603050405020304" pitchFamily="18" charset="0"/>
                <a:cs typeface="Times New Roman" panose="02020603050405020304" pitchFamily="18" charset="0"/>
              </a:rPr>
              <a:t>imaginative power and beauty of </a:t>
            </a:r>
            <a:r>
              <a:rPr lang="en-US" altLang="zh-TW" sz="4000" dirty="0" smtClean="0">
                <a:solidFill>
                  <a:srgbClr val="FFFF00"/>
                </a:solidFill>
                <a:latin typeface="Times New Roman" panose="02020603050405020304" pitchFamily="18" charset="0"/>
                <a:cs typeface="Times New Roman" panose="02020603050405020304" pitchFamily="18" charset="0"/>
              </a:rPr>
              <a:t>thought. </a:t>
            </a:r>
            <a:r>
              <a:rPr lang="en-US" altLang="zh-TW" sz="4000" dirty="0" smtClean="0">
                <a:solidFill>
                  <a:schemeClr val="tx1"/>
                </a:solidFill>
                <a:latin typeface="Times New Roman" panose="02020603050405020304" pitchFamily="18" charset="0"/>
                <a:cs typeface="Times New Roman" panose="02020603050405020304" pitchFamily="18" charset="0"/>
              </a:rPr>
              <a:t/>
            </a:r>
            <a:br>
              <a:rPr lang="en-US" altLang="zh-TW" sz="4000" dirty="0" smtClean="0">
                <a:solidFill>
                  <a:schemeClr val="tx1"/>
                </a:solidFill>
                <a:latin typeface="Times New Roman" panose="02020603050405020304" pitchFamily="18" charset="0"/>
                <a:cs typeface="Times New Roman" panose="02020603050405020304" pitchFamily="18" charset="0"/>
              </a:rPr>
            </a:br>
            <a:r>
              <a:rPr lang="en-US" altLang="zh-TW" sz="2000" dirty="0" smtClean="0">
                <a:solidFill>
                  <a:schemeClr val="tx1"/>
                </a:solidFill>
                <a:latin typeface="Times New Roman" panose="02020603050405020304" pitchFamily="18" charset="0"/>
                <a:cs typeface="Times New Roman" panose="02020603050405020304" pitchFamily="18" charset="0"/>
              </a:rPr>
              <a:t/>
            </a:r>
            <a:br>
              <a:rPr lang="en-US" altLang="zh-TW" sz="2000" dirty="0" smtClean="0">
                <a:solidFill>
                  <a:schemeClr val="tx1"/>
                </a:solidFill>
                <a:latin typeface="Times New Roman" panose="02020603050405020304" pitchFamily="18" charset="0"/>
                <a:cs typeface="Times New Roman" panose="02020603050405020304" pitchFamily="18" charset="0"/>
              </a:rPr>
            </a:br>
            <a:r>
              <a:rPr lang="en-US" altLang="zh-TW" sz="3200" dirty="0" smtClean="0">
                <a:solidFill>
                  <a:schemeClr val="accent2">
                    <a:lumMod val="20000"/>
                    <a:lumOff val="80000"/>
                  </a:schemeClr>
                </a:solidFill>
                <a:latin typeface="Times New Roman" panose="02020603050405020304" pitchFamily="18" charset="0"/>
                <a:cs typeface="Times New Roman" panose="02020603050405020304" pitchFamily="18" charset="0"/>
              </a:rPr>
              <a:t>E </a:t>
            </a:r>
            <a:r>
              <a:rPr lang="en-US" altLang="zh-TW" sz="3200" dirty="0">
                <a:solidFill>
                  <a:schemeClr val="accent2">
                    <a:lumMod val="20000"/>
                    <a:lumOff val="80000"/>
                  </a:schemeClr>
                </a:solidFill>
                <a:latin typeface="Times New Roman" panose="02020603050405020304" pitchFamily="18" charset="0"/>
                <a:cs typeface="Times New Roman" panose="02020603050405020304" pitchFamily="18" charset="0"/>
              </a:rPr>
              <a:t>F </a:t>
            </a:r>
            <a:r>
              <a:rPr lang="en-US" altLang="zh-TW" sz="3200" dirty="0" err="1" smtClean="0">
                <a:solidFill>
                  <a:schemeClr val="accent2">
                    <a:lumMod val="20000"/>
                    <a:lumOff val="80000"/>
                  </a:schemeClr>
                </a:solidFill>
                <a:latin typeface="Times New Roman" panose="02020603050405020304" pitchFamily="18" charset="0"/>
                <a:cs typeface="Times New Roman" panose="02020603050405020304" pitchFamily="18" charset="0"/>
              </a:rPr>
              <a:t>Beschler</a:t>
            </a:r>
            <a:r>
              <a:rPr lang="en-US" altLang="zh-TW" sz="3200" dirty="0">
                <a:solidFill>
                  <a:schemeClr val="accent2">
                    <a:lumMod val="20000"/>
                    <a:lumOff val="80000"/>
                  </a:schemeClr>
                </a:solidFill>
                <a:latin typeface="Times New Roman" panose="02020603050405020304" pitchFamily="18" charset="0"/>
                <a:cs typeface="Times New Roman" panose="02020603050405020304" pitchFamily="18" charset="0"/>
              </a:rPr>
              <a:t>, Notices Amer. Math. Soc. 47 (2) (2000</a:t>
            </a:r>
            <a:r>
              <a:rPr lang="en-US" altLang="zh-TW" sz="3200" dirty="0" smtClean="0">
                <a:solidFill>
                  <a:schemeClr val="accent2">
                    <a:lumMod val="20000"/>
                    <a:lumOff val="80000"/>
                  </a:schemeClr>
                </a:solidFill>
                <a:latin typeface="Times New Roman" panose="02020603050405020304" pitchFamily="18" charset="0"/>
                <a:cs typeface="Times New Roman" panose="02020603050405020304" pitchFamily="18" charset="0"/>
              </a:rPr>
              <a:t>)</a:t>
            </a:r>
            <a:endParaRPr lang="zh-TW" altLang="en-US" sz="3200" dirty="0">
              <a:solidFill>
                <a:schemeClr val="accent2">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593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Rota</a:t>
            </a:r>
            <a:r>
              <a:rPr lang="zh-TW" altLang="en-US" sz="5400" dirty="0" smtClean="0">
                <a:solidFill>
                  <a:schemeClr val="tx1"/>
                </a:solidFill>
                <a:latin typeface="標楷體" panose="03000509000000000000" pitchFamily="65" charset="-120"/>
                <a:ea typeface="標楷體" panose="03000509000000000000" pitchFamily="65" charset="-120"/>
              </a:rPr>
              <a:t>的忠告</a:t>
            </a:r>
            <a:endParaRPr lang="zh-TW" altLang="en-US" sz="54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12499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506456" y="10301"/>
            <a:ext cx="4562887" cy="6847700"/>
          </a:xfrm>
          <a:prstGeom prst="rect">
            <a:avLst/>
          </a:prstGeom>
        </p:spPr>
      </p:pic>
    </p:spTree>
    <p:extLst>
      <p:ext uri="{BB962C8B-B14F-4D97-AF65-F5344CB8AC3E}">
        <p14:creationId xmlns:p14="http://schemas.microsoft.com/office/powerpoint/2010/main" val="3753388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701</TotalTime>
  <Words>422</Words>
  <Application>Microsoft Office PowerPoint</Application>
  <PresentationFormat>寬螢幕</PresentationFormat>
  <Paragraphs>63</Paragraphs>
  <Slides>44</Slides>
  <Notes>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44</vt:i4>
      </vt:variant>
    </vt:vector>
  </HeadingPairs>
  <TitlesOfParts>
    <vt:vector size="53" baseType="lpstr">
      <vt:lpstr>微軟正黑體</vt:lpstr>
      <vt:lpstr>新細明體</vt:lpstr>
      <vt:lpstr>標楷體</vt:lpstr>
      <vt:lpstr>Arial</vt:lpstr>
      <vt:lpstr>Calibri</vt:lpstr>
      <vt:lpstr>Times New Roman</vt:lpstr>
      <vt:lpstr>Trebuchet MS</vt:lpstr>
      <vt:lpstr>Wingdings 3</vt:lpstr>
      <vt:lpstr>多面向</vt:lpstr>
      <vt:lpstr>Rota’s Lessons （Rota的忠告）</vt:lpstr>
      <vt:lpstr>Rota是什麼人？</vt:lpstr>
      <vt:lpstr>Gian-Carlo Rota, 1932-1999</vt:lpstr>
      <vt:lpstr>Gian-Carlo Rota出生在義大利，他的父親Giovanni是有名的反法西斯人士，曾列名於墨索里尼的追殺名單。 1945年全家先出走瑞士，再逃亡到南美厄瓜多爾。 1950年赴美普林斯頓大學讀書，1953年得BA summa cum laude。 1956從耶魯大學獲得博士學位，指導教授為Jacob T. Schwartz，論文題目為Extension theory of differential operators。</vt:lpstr>
      <vt:lpstr>1959年Rota加入麻省理工學院。 1972年他成為該校唯一同時擁有應用數學與哲學教授頭銜的人。 1964年他發表論文On the Foundations of Combinatorial Theory。美國數學會在1988年頒發Steele獎給他時，稱讚這篇論文為 ... the single paper most responsible for the revolution that incorporated combinatorics into the mainstream of modern mathematics.</vt:lpstr>
      <vt:lpstr>ON THE FOUNDATIONS OF COMBINATORIAL THEORY   I.  Theory of Möbius functions II.  Combinatorial geometries (with H. H. Crapo) III.  Theory of binomial enumeration (with R. Mullin) IV.  Finite vector spaces and eulerian generating functions (with J.  Goldman) V.  Eulerian differential operators (by G. E. Andrews) VI.  The idea of generating function (with P. Doubilet, R. Stanley) VII.  Symmetric functions through theory of distribution and occupancy  (with P. Doubilet) VIII. Finite operator calculus (with D. Kahaner, A. Odlyzko) IX.  Combinatorial methods in invariant theory (with P. Doubilet, J. Stein) X.  A categorical setting for symmetric functions (with F. Bonetti, D.  Senato, A. M. Venezia)   </vt:lpstr>
      <vt:lpstr>Gian-Carlo Rota was a mathematician and a philosopher, and the richness of his writing in these fields was known to both communities. I also like to think of him as a poet - not in the formal sense, since to the best of my knowledge he never wrote a poem - but in the larger sense of a person who expresses himself with imaginative power and beauty of thought.   E F Beschler, Notices Amer. Math. Soc. 47 (2) (2000)</vt:lpstr>
      <vt:lpstr>Rota的忠告</vt:lpstr>
      <vt:lpstr>PowerPoint 簡報</vt:lpstr>
      <vt:lpstr>Ten Lessons I wish I Had Been Taught</vt:lpstr>
      <vt:lpstr>1. Lecturing  a. Every lecture should make only one main point.  每場報告應該只有一個重點  An audience is like a herd of cows, moving slowly in the direction they are being driven towards.   </vt:lpstr>
      <vt:lpstr>1. Lecturing  b. Never run overtime.  決不要超時  One minute overtime can destroy the best of lectures.  </vt:lpstr>
      <vt:lpstr>1. Lecturing  c. Relate to your audience.  提一提聽眾的成果  Everyone in the audience has come to listen to your lecture with the secret hope of hearing their work mentioned.  </vt:lpstr>
      <vt:lpstr>1. Lecturing  d. Give them something to take home.  總要給聽眾留下一些可回憶的東西  It is easier to state what features of a lecture the audience will always remember, and the answer is not pretty.</vt:lpstr>
      <vt:lpstr>2. Blackboard Technique  a. Make sure the blackboard is spotless.  開講前把黑板擦得乾乾淨淨  By starting with a spotless blackboard, you will subtly convey the impression that the lecture they are about to hear is equally spotless.</vt:lpstr>
      <vt:lpstr>2. Blackboard Technique  b. Start writing on the top left hand corner.  話講得慢一點，字寫得大一點  We all fall prey to the illusion that a listener will find the time to read the copy of the slides we hand them after the lecture. This is wishful thinking.</vt:lpstr>
      <vt:lpstr>3. Publish the same result several times  Frederick Riesz’ Collected Papers所提供的啟示  The mathematical community is split into small groups, each one with its own customs, notation and terminology. It may soon be indispensable to present the same result in several versions, each one accessible to a specific group.</vt:lpstr>
      <vt:lpstr>Frederick Riesz, 1880 - 1956</vt:lpstr>
      <vt:lpstr>4. You are more likely to be remembered by your expository work  原創論文難留名  Hilbert’s name is more often remembered for his work in number theory, his Zahlbericht, his book Foundations of Geometry and for his text on integral equations. . . . William Feller is remembered as the author of the most successful treatise on probability ever written.</vt:lpstr>
      <vt:lpstr>David Hilbert, 1862 - 1943</vt:lpstr>
      <vt:lpstr>PowerPoint 簡報</vt:lpstr>
      <vt:lpstr>PowerPoint 簡報</vt:lpstr>
      <vt:lpstr>William Feller, 1906 - 1970</vt:lpstr>
      <vt:lpstr>PowerPoint 簡報</vt:lpstr>
      <vt:lpstr>5. Every mathematician has only a few tricks  管用的招式有一兩招就很不錯了  But on reading the proofs of Hilbert’s striking and deep theorems in invariant theory, it was surprising to verify that Hilbert’s proofs relied on the same few tricks. Even Hilbert had only a few tricks!</vt:lpstr>
      <vt:lpstr>6. Do not worry about your mistakes  就是大師也會出錯  There are two kinds of mistakes. There are fatal mistakes that destroy a theory; but there are also contingent ones, which are useful in testing the stability of a theory.</vt:lpstr>
      <vt:lpstr>Olga Taussky, 1906 - 1995</vt:lpstr>
      <vt:lpstr>7. Use the Feynman method  手上要有一些經常把玩的問題  You have to keep a dozen of your favorite problems constantly present in your mind . . . . Every time you hear or read a new trick or a new result, test it against each of your twelve problems to see whether it helps.</vt:lpstr>
      <vt:lpstr>Richard Feynman, 1918 - 1988</vt:lpstr>
      <vt:lpstr>8. Give lavish acknowledgments  論文裡多提別人的貢獻  I have always felt miffed （不爽）after reading a paper in which I felt I was not being given proper credit, and it is safe to conjecture that the same happens to everyone else.</vt:lpstr>
      <vt:lpstr>9. Write informative introductions  概述部分寫不好，誰還想看下文  Nowadays, reading a mathematics paper from top to bottom is a rare event. If we wish our paper to be read, we had better provide our prospective readers with strong motivation to do so.</vt:lpstr>
      <vt:lpstr>10. Be prepared for old age  為老年做好心理準備  You become an institution, and you are treated the way institutions are treated. You are expected to behave like a piece of period furniture（17、8世紀的家具）, an architectural landmark, or an incunabulum（15世紀前的印刷書）.</vt:lpstr>
      <vt:lpstr>Ten Lessons for the Survival of a Mathematics Department</vt:lpstr>
      <vt:lpstr>1. Never wash your dirty linen in public  別在別的系裡講自己系上同事的壞話  Departments of a university are like sovereign states: there is no such thing as charity towards one another.</vt:lpstr>
      <vt:lpstr>2. Never go above the head of your department  別越級打報告  Your letter will be viewed as evidence of disunity in the rank and file of mathematicians. Human nature being what it is, such a dean or provost is likely to remember an unsolicited letter at budget time, and not very kindly at that.</vt:lpstr>
      <vt:lpstr>3. Never compare fields  在外行人面前要讚美數學裡每個領域都很棒  And remember, when talking to outsiders, have nothing but praise for your colleagues in all fields, even for those in combinatorics. All public shows of disunity are ultimately harmful to the well-being of mathematics.</vt:lpstr>
      <vt:lpstr>4. Remember that the grocery bill is a piece of mathematics too  別瞧不起別人使用的數學  At other times, a careless statement of relative values is more likely to turn potential friends of mathematics into enemies of our field. Believe me, we are going to need all the friends we can get.</vt:lpstr>
      <vt:lpstr>5. Do not look down on good teachers  會教書的老師是系上的寶  When Mr. Smith dies and decides to leave his fortune to our mathematics department, it will be because he remembers his good teacher Dr. Jones who never made it beyond associate professor, not because of the wonderful research papers you have written.</vt:lpstr>
      <vt:lpstr>6. Write expository papers  要會推銷數學的成果  It is not enough for you (or anyone) to have a good product to sell; you must package it right and advertise it properly. Otherwise you will go out of business.</vt:lpstr>
      <vt:lpstr>7. Do not show your questioners to the door  即使他們的問題很簡單，也不要太快打發走  Listening to engineers and other scientists is our duty. You may even learn some interesting new mathematics while doing so.</vt:lpstr>
      <vt:lpstr>8. View the mathematical community as a United Front（聯合陣線）  團結一切可以替數學出力的人  It is our best interest, as well as the interest of justice, to treat all who deal with mathematics in whatever way as equals. By being united we will increase the probability of our survival.</vt:lpstr>
      <vt:lpstr>9. Attack flakiness  把科學從不可靠中解救出來  Mathematics can save the world from the invasion of the flakes by unmasking them and by contributing some hard thinking. . . . .  This is the biggest chance we have had in a long while to make a lasting contribution to the well-being of Science.</vt:lpstr>
      <vt:lpstr>10. Learn when to withdraw  要善待數學文盲，否則人家會把我們幹掉  When you meet someone who does not know how to differentiate and integrate, be kind, gentle, understanding. Remember, there are lots of people like that out there, and if we are not careful, they will do away with us.</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Rota’s Lessons</dc:title>
  <dc:creator>makwlih</dc:creator>
  <cp:lastModifiedBy>makwlih</cp:lastModifiedBy>
  <cp:revision>112</cp:revision>
  <dcterms:created xsi:type="dcterms:W3CDTF">2014-07-23T02:31:13Z</dcterms:created>
  <dcterms:modified xsi:type="dcterms:W3CDTF">2014-08-02T20:46:10Z</dcterms:modified>
</cp:coreProperties>
</file>